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18"/>
  </p:notesMasterIdLst>
  <p:sldIdLst>
    <p:sldId id="256" r:id="rId3"/>
    <p:sldId id="273" r:id="rId4"/>
    <p:sldId id="272" r:id="rId5"/>
    <p:sldId id="274" r:id="rId6"/>
    <p:sldId id="257" r:id="rId7"/>
    <p:sldId id="271" r:id="rId8"/>
    <p:sldId id="259" r:id="rId9"/>
    <p:sldId id="260" r:id="rId10"/>
    <p:sldId id="265" r:id="rId11"/>
    <p:sldId id="264" r:id="rId12"/>
    <p:sldId id="266" r:id="rId13"/>
    <p:sldId id="267" r:id="rId14"/>
    <p:sldId id="268" r:id="rId15"/>
    <p:sldId id="275" r:id="rId16"/>
    <p:sldId id="269" r:id="rId1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99" autoAdjust="0"/>
  </p:normalViewPr>
  <p:slideViewPr>
    <p:cSldViewPr snapToGrid="0">
      <p:cViewPr varScale="1">
        <p:scale>
          <a:sx n="119" d="100"/>
          <a:sy n="119" d="100"/>
        </p:scale>
        <p:origin x="216" y="9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1794"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398F64-4ACE-4030-892F-1E06C5A1E32D}" type="datetimeFigureOut">
              <a:rPr kumimoji="1" lang="ja-JP" altLang="en-US" smtClean="0"/>
              <a:t>2022/4/6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388A2F-8476-4467-891E-1F8A8C72A9FB}" type="slidenum">
              <a:rPr kumimoji="1" lang="ja-JP" altLang="en-US" smtClean="0"/>
              <a:t>‹#›</a:t>
            </a:fld>
            <a:endParaRPr kumimoji="1" lang="ja-JP" altLang="en-US"/>
          </a:p>
        </p:txBody>
      </p:sp>
    </p:spTree>
    <p:extLst>
      <p:ext uri="{BB962C8B-B14F-4D97-AF65-F5344CB8AC3E}">
        <p14:creationId xmlns:p14="http://schemas.microsoft.com/office/powerpoint/2010/main" val="318050947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C388A2F-8476-4467-891E-1F8A8C72A9FB}" type="slidenum">
              <a:rPr kumimoji="1" lang="ja-JP" altLang="en-US" smtClean="0"/>
              <a:t>1</a:t>
            </a:fld>
            <a:endParaRPr kumimoji="1" lang="ja-JP" altLang="en-US"/>
          </a:p>
        </p:txBody>
      </p:sp>
    </p:spTree>
    <p:extLst>
      <p:ext uri="{BB962C8B-B14F-4D97-AF65-F5344CB8AC3E}">
        <p14:creationId xmlns:p14="http://schemas.microsoft.com/office/powerpoint/2010/main" val="2292102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スクラムジェットエンジンの問題＋燃焼形態</a:t>
            </a:r>
          </a:p>
        </p:txBody>
      </p:sp>
      <p:sp>
        <p:nvSpPr>
          <p:cNvPr id="4" name="スライド番号プレースホルダー 3"/>
          <p:cNvSpPr>
            <a:spLocks noGrp="1"/>
          </p:cNvSpPr>
          <p:nvPr>
            <p:ph type="sldNum" sz="quarter" idx="5"/>
          </p:nvPr>
        </p:nvSpPr>
        <p:spPr/>
        <p:txBody>
          <a:bodyPr/>
          <a:lstStyle/>
          <a:p>
            <a:fld id="{9C388A2F-8476-4467-891E-1F8A8C72A9FB}" type="slidenum">
              <a:rPr kumimoji="1" lang="ja-JP" altLang="en-US" smtClean="0"/>
              <a:t>5</a:t>
            </a:fld>
            <a:endParaRPr kumimoji="1" lang="ja-JP" altLang="en-US"/>
          </a:p>
        </p:txBody>
      </p:sp>
    </p:spTree>
    <p:extLst>
      <p:ext uri="{BB962C8B-B14F-4D97-AF65-F5344CB8AC3E}">
        <p14:creationId xmlns:p14="http://schemas.microsoft.com/office/powerpoint/2010/main" val="1207780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風洞の説明</a:t>
            </a:r>
          </a:p>
        </p:txBody>
      </p:sp>
      <p:sp>
        <p:nvSpPr>
          <p:cNvPr id="4" name="スライド番号プレースホルダー 3"/>
          <p:cNvSpPr>
            <a:spLocks noGrp="1"/>
          </p:cNvSpPr>
          <p:nvPr>
            <p:ph type="sldNum" sz="quarter" idx="5"/>
          </p:nvPr>
        </p:nvSpPr>
        <p:spPr/>
        <p:txBody>
          <a:bodyPr/>
          <a:lstStyle/>
          <a:p>
            <a:fld id="{9C388A2F-8476-4467-891E-1F8A8C72A9FB}" type="slidenum">
              <a:rPr kumimoji="1" lang="ja-JP" altLang="en-US" smtClean="0"/>
              <a:t>7</a:t>
            </a:fld>
            <a:endParaRPr kumimoji="1" lang="ja-JP" altLang="en-US"/>
          </a:p>
        </p:txBody>
      </p:sp>
    </p:spTree>
    <p:extLst>
      <p:ext uri="{BB962C8B-B14F-4D97-AF65-F5344CB8AC3E}">
        <p14:creationId xmlns:p14="http://schemas.microsoft.com/office/powerpoint/2010/main" val="3375702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光学系の説明</a:t>
            </a:r>
          </a:p>
        </p:txBody>
      </p:sp>
      <p:sp>
        <p:nvSpPr>
          <p:cNvPr id="4" name="スライド番号プレースホルダー 3"/>
          <p:cNvSpPr>
            <a:spLocks noGrp="1"/>
          </p:cNvSpPr>
          <p:nvPr>
            <p:ph type="sldNum" sz="quarter" idx="5"/>
          </p:nvPr>
        </p:nvSpPr>
        <p:spPr/>
        <p:txBody>
          <a:bodyPr/>
          <a:lstStyle/>
          <a:p>
            <a:fld id="{9C388A2F-8476-4467-891E-1F8A8C72A9FB}" type="slidenum">
              <a:rPr kumimoji="1" lang="ja-JP" altLang="en-US" smtClean="0"/>
              <a:t>8</a:t>
            </a:fld>
            <a:endParaRPr kumimoji="1" lang="ja-JP" altLang="en-US"/>
          </a:p>
        </p:txBody>
      </p:sp>
    </p:spTree>
    <p:extLst>
      <p:ext uri="{BB962C8B-B14F-4D97-AF65-F5344CB8AC3E}">
        <p14:creationId xmlns:p14="http://schemas.microsoft.com/office/powerpoint/2010/main" val="2901290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噴射孔穴径が小さい→貫通高さ大きい</a:t>
            </a:r>
            <a:endParaRPr kumimoji="1" lang="en-US" altLang="ja-JP" dirty="0"/>
          </a:p>
          <a:p>
            <a:r>
              <a:rPr kumimoji="1" lang="ja-JP" altLang="en-US" dirty="0"/>
              <a:t>動圧比と貫通高さ</a:t>
            </a:r>
          </a:p>
        </p:txBody>
      </p:sp>
      <p:sp>
        <p:nvSpPr>
          <p:cNvPr id="4" name="スライド番号プレースホルダー 3"/>
          <p:cNvSpPr>
            <a:spLocks noGrp="1"/>
          </p:cNvSpPr>
          <p:nvPr>
            <p:ph type="sldNum" sz="quarter" idx="5"/>
          </p:nvPr>
        </p:nvSpPr>
        <p:spPr/>
        <p:txBody>
          <a:bodyPr/>
          <a:lstStyle/>
          <a:p>
            <a:fld id="{9C388A2F-8476-4467-891E-1F8A8C72A9FB}" type="slidenum">
              <a:rPr kumimoji="1" lang="ja-JP" altLang="en-US" smtClean="0"/>
              <a:t>9</a:t>
            </a:fld>
            <a:endParaRPr kumimoji="1" lang="ja-JP" altLang="en-US"/>
          </a:p>
        </p:txBody>
      </p:sp>
    </p:spTree>
    <p:extLst>
      <p:ext uri="{BB962C8B-B14F-4D97-AF65-F5344CB8AC3E}">
        <p14:creationId xmlns:p14="http://schemas.microsoft.com/office/powerpoint/2010/main" val="2727917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貫通高さが大きい→せん断層になりやすい</a:t>
            </a:r>
          </a:p>
        </p:txBody>
      </p:sp>
      <p:sp>
        <p:nvSpPr>
          <p:cNvPr id="4" name="スライド番号プレースホルダー 3"/>
          <p:cNvSpPr>
            <a:spLocks noGrp="1"/>
          </p:cNvSpPr>
          <p:nvPr>
            <p:ph type="sldNum" sz="quarter" idx="5"/>
          </p:nvPr>
        </p:nvSpPr>
        <p:spPr/>
        <p:txBody>
          <a:bodyPr/>
          <a:lstStyle/>
          <a:p>
            <a:fld id="{9C388A2F-8476-4467-891E-1F8A8C72A9FB}" type="slidenum">
              <a:rPr kumimoji="1" lang="ja-JP" altLang="en-US" smtClean="0"/>
              <a:t>10</a:t>
            </a:fld>
            <a:endParaRPr kumimoji="1" lang="ja-JP" altLang="en-US"/>
          </a:p>
        </p:txBody>
      </p:sp>
    </p:spTree>
    <p:extLst>
      <p:ext uri="{BB962C8B-B14F-4D97-AF65-F5344CB8AC3E}">
        <p14:creationId xmlns:p14="http://schemas.microsoft.com/office/powerpoint/2010/main" val="2530515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当量比</a:t>
            </a:r>
            <a:r>
              <a:rPr kumimoji="1" lang="en-US" altLang="ja-JP" dirty="0"/>
              <a:t>0.10</a:t>
            </a:r>
            <a:r>
              <a:rPr kumimoji="1" lang="ja-JP" altLang="en-US" dirty="0"/>
              <a:t>→貫通高さ大きいと燃焼弱い→</a:t>
            </a:r>
            <a:r>
              <a:rPr kumimoji="1" lang="en-US" altLang="ja-JP" dirty="0"/>
              <a:t>jet wake</a:t>
            </a:r>
            <a:endParaRPr kumimoji="1" lang="ja-JP" altLang="en-US" dirty="0"/>
          </a:p>
        </p:txBody>
      </p:sp>
      <p:sp>
        <p:nvSpPr>
          <p:cNvPr id="4" name="スライド番号プレースホルダー 3"/>
          <p:cNvSpPr>
            <a:spLocks noGrp="1"/>
          </p:cNvSpPr>
          <p:nvPr>
            <p:ph type="sldNum" sz="quarter" idx="5"/>
          </p:nvPr>
        </p:nvSpPr>
        <p:spPr/>
        <p:txBody>
          <a:bodyPr/>
          <a:lstStyle/>
          <a:p>
            <a:fld id="{9C388A2F-8476-4467-891E-1F8A8C72A9FB}" type="slidenum">
              <a:rPr kumimoji="1" lang="ja-JP" altLang="en-US" smtClean="0"/>
              <a:t>11</a:t>
            </a:fld>
            <a:endParaRPr kumimoji="1" lang="ja-JP" altLang="en-US"/>
          </a:p>
        </p:txBody>
      </p:sp>
    </p:spTree>
    <p:extLst>
      <p:ext uri="{BB962C8B-B14F-4D97-AF65-F5344CB8AC3E}">
        <p14:creationId xmlns:p14="http://schemas.microsoft.com/office/powerpoint/2010/main" val="1913079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当量比</a:t>
            </a:r>
            <a:r>
              <a:rPr kumimoji="1" lang="en-US" altLang="ja-JP" dirty="0"/>
              <a:t>0.15</a:t>
            </a:r>
            <a:r>
              <a:rPr kumimoji="1" lang="ja-JP" altLang="en-US" dirty="0"/>
              <a:t>でも同様</a:t>
            </a:r>
            <a:r>
              <a:rPr kumimoji="1" lang="en-US" altLang="ja-JP" dirty="0"/>
              <a:t>(</a:t>
            </a:r>
            <a:r>
              <a:rPr kumimoji="1" lang="ja-JP" altLang="en-US" dirty="0"/>
              <a:t>でも振動になった</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9C388A2F-8476-4467-891E-1F8A8C72A9FB}" type="slidenum">
              <a:rPr kumimoji="1" lang="ja-JP" altLang="en-US" smtClean="0"/>
              <a:t>12</a:t>
            </a:fld>
            <a:endParaRPr kumimoji="1" lang="ja-JP" altLang="en-US"/>
          </a:p>
        </p:txBody>
      </p:sp>
    </p:spTree>
    <p:extLst>
      <p:ext uri="{BB962C8B-B14F-4D97-AF65-F5344CB8AC3E}">
        <p14:creationId xmlns:p14="http://schemas.microsoft.com/office/powerpoint/2010/main" val="3649864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F842EA-7FAA-4C08-BABC-BABD9C271F1F}"/>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53B49F87-6E9C-4430-91BD-5AE44A0592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14AD1FF5-B76B-4E97-B86F-40A15922131C}"/>
              </a:ext>
            </a:extLst>
          </p:cNvPr>
          <p:cNvSpPr>
            <a:spLocks noGrp="1"/>
          </p:cNvSpPr>
          <p:nvPr>
            <p:ph type="dt" sz="half" idx="10"/>
          </p:nvPr>
        </p:nvSpPr>
        <p:spPr/>
        <p:txBody>
          <a:bodyPr/>
          <a:lstStyle/>
          <a:p>
            <a:fld id="{BFFADB61-025C-4082-8EEB-1D34FF02B197}" type="datetimeFigureOut">
              <a:rPr kumimoji="1" lang="ja-JP" altLang="en-US" smtClean="0"/>
              <a:t>2022/4/6</a:t>
            </a:fld>
            <a:endParaRPr kumimoji="1" lang="ja-JP" altLang="en-US"/>
          </a:p>
        </p:txBody>
      </p:sp>
      <p:sp>
        <p:nvSpPr>
          <p:cNvPr id="5" name="フッター プレースホルダー 4">
            <a:extLst>
              <a:ext uri="{FF2B5EF4-FFF2-40B4-BE49-F238E27FC236}">
                <a16:creationId xmlns:a16="http://schemas.microsoft.com/office/drawing/2014/main" id="{7049E3E5-2517-49BC-A85B-39618ACB2D1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D6C7BE5-F3B3-4D78-B14F-3E7074C3F3EB}"/>
              </a:ext>
            </a:extLst>
          </p:cNvPr>
          <p:cNvSpPr>
            <a:spLocks noGrp="1"/>
          </p:cNvSpPr>
          <p:nvPr>
            <p:ph type="sldNum" sz="quarter" idx="12"/>
          </p:nvPr>
        </p:nvSpPr>
        <p:spPr/>
        <p:txBody>
          <a:bodyPr/>
          <a:lstStyle/>
          <a:p>
            <a:fld id="{B84AE3C6-2217-4233-8C0F-ADE69AB6D856}" type="slidenum">
              <a:rPr kumimoji="1" lang="ja-JP" altLang="en-US" smtClean="0"/>
              <a:t>‹#›</a:t>
            </a:fld>
            <a:endParaRPr kumimoji="1" lang="ja-JP" altLang="en-US"/>
          </a:p>
        </p:txBody>
      </p:sp>
    </p:spTree>
    <p:extLst>
      <p:ext uri="{BB962C8B-B14F-4D97-AF65-F5344CB8AC3E}">
        <p14:creationId xmlns:p14="http://schemas.microsoft.com/office/powerpoint/2010/main" val="296615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E77372-7617-4A9A-B484-CEC15C0D42FD}"/>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7BBB3B2-F8C0-4F59-B853-25ED40AF99CB}"/>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94F5FD0-4505-4F65-A4AF-19D263220B0E}"/>
              </a:ext>
            </a:extLst>
          </p:cNvPr>
          <p:cNvSpPr>
            <a:spLocks noGrp="1"/>
          </p:cNvSpPr>
          <p:nvPr>
            <p:ph type="dt" sz="half" idx="10"/>
          </p:nvPr>
        </p:nvSpPr>
        <p:spPr/>
        <p:txBody>
          <a:bodyPr/>
          <a:lstStyle/>
          <a:p>
            <a:fld id="{BFFADB61-025C-4082-8EEB-1D34FF02B197}" type="datetimeFigureOut">
              <a:rPr kumimoji="1" lang="ja-JP" altLang="en-US" smtClean="0"/>
              <a:t>2022/4/6</a:t>
            </a:fld>
            <a:endParaRPr kumimoji="1" lang="ja-JP" altLang="en-US"/>
          </a:p>
        </p:txBody>
      </p:sp>
      <p:sp>
        <p:nvSpPr>
          <p:cNvPr id="5" name="フッター プレースホルダー 4">
            <a:extLst>
              <a:ext uri="{FF2B5EF4-FFF2-40B4-BE49-F238E27FC236}">
                <a16:creationId xmlns:a16="http://schemas.microsoft.com/office/drawing/2014/main" id="{0B300BCB-E291-4F87-8165-22357BBFBCC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2C6B57E-9406-425A-88B3-BE786B678423}"/>
              </a:ext>
            </a:extLst>
          </p:cNvPr>
          <p:cNvSpPr>
            <a:spLocks noGrp="1"/>
          </p:cNvSpPr>
          <p:nvPr>
            <p:ph type="sldNum" sz="quarter" idx="12"/>
          </p:nvPr>
        </p:nvSpPr>
        <p:spPr/>
        <p:txBody>
          <a:bodyPr/>
          <a:lstStyle/>
          <a:p>
            <a:fld id="{B84AE3C6-2217-4233-8C0F-ADE69AB6D856}" type="slidenum">
              <a:rPr kumimoji="1" lang="ja-JP" altLang="en-US" smtClean="0"/>
              <a:t>‹#›</a:t>
            </a:fld>
            <a:endParaRPr kumimoji="1" lang="ja-JP" altLang="en-US"/>
          </a:p>
        </p:txBody>
      </p:sp>
    </p:spTree>
    <p:extLst>
      <p:ext uri="{BB962C8B-B14F-4D97-AF65-F5344CB8AC3E}">
        <p14:creationId xmlns:p14="http://schemas.microsoft.com/office/powerpoint/2010/main" val="2451281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AC40C1EA-5A21-47E1-B22A-34681F7573EF}"/>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CC7C638-F5F7-438D-A903-F0E999E3321D}"/>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2F3CCDC-9A09-437F-817E-6E79C19F96F3}"/>
              </a:ext>
            </a:extLst>
          </p:cNvPr>
          <p:cNvSpPr>
            <a:spLocks noGrp="1"/>
          </p:cNvSpPr>
          <p:nvPr>
            <p:ph type="dt" sz="half" idx="10"/>
          </p:nvPr>
        </p:nvSpPr>
        <p:spPr/>
        <p:txBody>
          <a:bodyPr/>
          <a:lstStyle/>
          <a:p>
            <a:fld id="{BFFADB61-025C-4082-8EEB-1D34FF02B197}" type="datetimeFigureOut">
              <a:rPr kumimoji="1" lang="ja-JP" altLang="en-US" smtClean="0"/>
              <a:t>2022/4/6</a:t>
            </a:fld>
            <a:endParaRPr kumimoji="1" lang="ja-JP" altLang="en-US"/>
          </a:p>
        </p:txBody>
      </p:sp>
      <p:sp>
        <p:nvSpPr>
          <p:cNvPr id="5" name="フッター プレースホルダー 4">
            <a:extLst>
              <a:ext uri="{FF2B5EF4-FFF2-40B4-BE49-F238E27FC236}">
                <a16:creationId xmlns:a16="http://schemas.microsoft.com/office/drawing/2014/main" id="{5FAFD546-1A7D-4B58-8553-5A92810DE77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EE45B72-DC01-47F1-AC00-49B974C2654D}"/>
              </a:ext>
            </a:extLst>
          </p:cNvPr>
          <p:cNvSpPr>
            <a:spLocks noGrp="1"/>
          </p:cNvSpPr>
          <p:nvPr>
            <p:ph type="sldNum" sz="quarter" idx="12"/>
          </p:nvPr>
        </p:nvSpPr>
        <p:spPr/>
        <p:txBody>
          <a:bodyPr/>
          <a:lstStyle/>
          <a:p>
            <a:fld id="{B84AE3C6-2217-4233-8C0F-ADE69AB6D856}" type="slidenum">
              <a:rPr kumimoji="1" lang="ja-JP" altLang="en-US" smtClean="0"/>
              <a:t>‹#›</a:t>
            </a:fld>
            <a:endParaRPr kumimoji="1" lang="ja-JP" altLang="en-US"/>
          </a:p>
        </p:txBody>
      </p:sp>
    </p:spTree>
    <p:extLst>
      <p:ext uri="{BB962C8B-B14F-4D97-AF65-F5344CB8AC3E}">
        <p14:creationId xmlns:p14="http://schemas.microsoft.com/office/powerpoint/2010/main" val="12977788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1097280" y="6459785"/>
            <a:ext cx="2472271" cy="365125"/>
          </a:xfrm>
          <a:prstGeom prst="rect">
            <a:avLst/>
          </a:prstGeom>
        </p:spPr>
        <p:txBody>
          <a:bodyPr/>
          <a:lstStyle/>
          <a:p>
            <a:fld id="{88686B51-9852-4DB8-9469-280AA3D8E510}" type="datetime1">
              <a:rPr kumimoji="1" lang="ja-JP" altLang="en-US" smtClean="0"/>
              <a:t>2022/4/6</a:t>
            </a:fld>
            <a:endParaRPr kumimoji="1" lang="ja-JP" altLang="en-US"/>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kumimoji="1" lang="ja-JP" altLang="en-US"/>
          </a:p>
        </p:txBody>
      </p:sp>
      <p:sp>
        <p:nvSpPr>
          <p:cNvPr id="6" name="Slide Number Placeholder 5"/>
          <p:cNvSpPr>
            <a:spLocks noGrp="1"/>
          </p:cNvSpPr>
          <p:nvPr>
            <p:ph type="sldNum" sz="quarter" idx="12"/>
          </p:nvPr>
        </p:nvSpPr>
        <p:spPr>
          <a:xfrm>
            <a:off x="10742468" y="6446837"/>
            <a:ext cx="1312025" cy="365125"/>
          </a:xfrm>
        </p:spPr>
        <p:txBody>
          <a:bodyPr/>
          <a:lstStyle>
            <a:lvl1pPr>
              <a:defRPr sz="2000">
                <a:solidFill>
                  <a:schemeClr val="bg1"/>
                </a:solidFill>
              </a:defRPr>
            </a:lvl1pPr>
          </a:lstStyle>
          <a:p>
            <a:fld id="{3CB7807C-90E9-479D-8E31-32AA07ACDF41}" type="slidenum">
              <a:rPr kumimoji="1" lang="ja-JP" altLang="en-US" smtClean="0"/>
              <a:pPr/>
              <a:t>‹#›</a:t>
            </a:fld>
            <a:endParaRPr kumimoji="1" lang="ja-JP" altLang="en-US" dirty="0">
              <a:solidFill>
                <a:schemeClr val="bg1"/>
              </a:solidFill>
            </a:endParaRP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96732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1097280" y="6459785"/>
            <a:ext cx="2472271" cy="365125"/>
          </a:xfrm>
          <a:prstGeom prst="rect">
            <a:avLst/>
          </a:prstGeom>
        </p:spPr>
        <p:txBody>
          <a:bodyPr/>
          <a:lstStyle/>
          <a:p>
            <a:fld id="{CBC110E9-DEB3-4DE0-9D30-2E73801A6C6A}" type="datetime1">
              <a:rPr kumimoji="1" lang="ja-JP" altLang="en-US" smtClean="0"/>
              <a:t>2022/4/6</a:t>
            </a:fld>
            <a:endParaRPr kumimoji="1" lang="ja-JP" altLang="en-US"/>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3CB7807C-90E9-479D-8E31-32AA07ACDF41}" type="slidenum">
              <a:rPr kumimoji="1" lang="ja-JP" altLang="en-US" smtClean="0"/>
              <a:t>‹#›</a:t>
            </a:fld>
            <a:endParaRPr kumimoji="1" lang="ja-JP" altLang="en-US"/>
          </a:p>
        </p:txBody>
      </p:sp>
    </p:spTree>
    <p:extLst>
      <p:ext uri="{BB962C8B-B14F-4D97-AF65-F5344CB8AC3E}">
        <p14:creationId xmlns:p14="http://schemas.microsoft.com/office/powerpoint/2010/main" val="2669346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1097280" y="6459785"/>
            <a:ext cx="2472271" cy="365125"/>
          </a:xfrm>
          <a:prstGeom prst="rect">
            <a:avLst/>
          </a:prstGeom>
        </p:spPr>
        <p:txBody>
          <a:bodyPr/>
          <a:lstStyle/>
          <a:p>
            <a:fld id="{9CFC83BB-7EA2-4559-A77E-4678ED6C598C}" type="datetime1">
              <a:rPr kumimoji="1" lang="ja-JP" altLang="en-US" smtClean="0"/>
              <a:t>2022/4/6</a:t>
            </a:fld>
            <a:endParaRPr kumimoji="1" lang="ja-JP" altLang="en-US"/>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kumimoji="1" lang="ja-JP" altLang="en-US"/>
          </a:p>
        </p:txBody>
      </p:sp>
      <p:sp>
        <p:nvSpPr>
          <p:cNvPr id="6" name="Slide Number Placeholder 5"/>
          <p:cNvSpPr>
            <a:spLocks noGrp="1"/>
          </p:cNvSpPr>
          <p:nvPr>
            <p:ph type="sldNum" sz="quarter" idx="12"/>
          </p:nvPr>
        </p:nvSpPr>
        <p:spPr/>
        <p:txBody>
          <a:bodyPr/>
          <a:lstStyle/>
          <a:p>
            <a:fld id="{3CB7807C-90E9-479D-8E31-32AA07ACDF41}"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05049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a:xfrm>
            <a:off x="1097280" y="6459785"/>
            <a:ext cx="2472271" cy="365125"/>
          </a:xfrm>
          <a:prstGeom prst="rect">
            <a:avLst/>
          </a:prstGeom>
        </p:spPr>
        <p:txBody>
          <a:bodyPr/>
          <a:lstStyle/>
          <a:p>
            <a:fld id="{C1202E4D-27E8-4622-8F5B-97076CDC5BA8}" type="datetime1">
              <a:rPr kumimoji="1" lang="ja-JP" altLang="en-US" smtClean="0"/>
              <a:t>2022/4/6</a:t>
            </a:fld>
            <a:endParaRPr kumimoji="1" lang="ja-JP" altLang="en-US"/>
          </a:p>
        </p:txBody>
      </p:sp>
      <p:sp>
        <p:nvSpPr>
          <p:cNvPr id="6" name="Footer Placeholder 5"/>
          <p:cNvSpPr>
            <a:spLocks noGrp="1"/>
          </p:cNvSpPr>
          <p:nvPr>
            <p:ph type="ftr" sz="quarter" idx="11"/>
          </p:nvPr>
        </p:nvSpPr>
        <p:spPr>
          <a:xfrm>
            <a:off x="3686185" y="6459785"/>
            <a:ext cx="4822804" cy="365125"/>
          </a:xfrm>
          <a:prstGeom prst="rect">
            <a:avLst/>
          </a:prstGeom>
        </p:spPr>
        <p:txBody>
          <a:bodyPr/>
          <a:lstStyle/>
          <a:p>
            <a:endParaRPr kumimoji="1" lang="ja-JP" altLang="en-US"/>
          </a:p>
        </p:txBody>
      </p:sp>
      <p:sp>
        <p:nvSpPr>
          <p:cNvPr id="7" name="Slide Number Placeholder 6"/>
          <p:cNvSpPr>
            <a:spLocks noGrp="1"/>
          </p:cNvSpPr>
          <p:nvPr>
            <p:ph type="sldNum" sz="quarter" idx="12"/>
          </p:nvPr>
        </p:nvSpPr>
        <p:spPr/>
        <p:txBody>
          <a:bodyPr/>
          <a:lstStyle/>
          <a:p>
            <a:fld id="{3CB7807C-90E9-479D-8E31-32AA07ACDF41}" type="slidenum">
              <a:rPr kumimoji="1" lang="ja-JP" altLang="en-US" smtClean="0"/>
              <a:t>‹#›</a:t>
            </a:fld>
            <a:endParaRPr kumimoji="1" lang="ja-JP" altLang="en-US"/>
          </a:p>
        </p:txBody>
      </p:sp>
    </p:spTree>
    <p:extLst>
      <p:ext uri="{BB962C8B-B14F-4D97-AF65-F5344CB8AC3E}">
        <p14:creationId xmlns:p14="http://schemas.microsoft.com/office/powerpoint/2010/main" val="36388887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097280" y="2582334"/>
            <a:ext cx="4937760" cy="33782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217920" y="2582334"/>
            <a:ext cx="4937760" cy="33782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a:xfrm>
            <a:off x="1097280" y="6459785"/>
            <a:ext cx="2472271" cy="365125"/>
          </a:xfrm>
          <a:prstGeom prst="rect">
            <a:avLst/>
          </a:prstGeom>
        </p:spPr>
        <p:txBody>
          <a:bodyPr/>
          <a:lstStyle/>
          <a:p>
            <a:fld id="{6CCD241B-0BA9-4CEA-8C8E-C4D8F61A88E3}" type="datetime1">
              <a:rPr kumimoji="1" lang="ja-JP" altLang="en-US" smtClean="0"/>
              <a:t>2022/4/6</a:t>
            </a:fld>
            <a:endParaRPr kumimoji="1" lang="ja-JP" altLang="en-US"/>
          </a:p>
        </p:txBody>
      </p:sp>
      <p:sp>
        <p:nvSpPr>
          <p:cNvPr id="8" name="Footer Placeholder 7"/>
          <p:cNvSpPr>
            <a:spLocks noGrp="1"/>
          </p:cNvSpPr>
          <p:nvPr>
            <p:ph type="ftr" sz="quarter" idx="11"/>
          </p:nvPr>
        </p:nvSpPr>
        <p:spPr>
          <a:xfrm>
            <a:off x="3686185" y="6459785"/>
            <a:ext cx="4822804" cy="365125"/>
          </a:xfrm>
          <a:prstGeom prst="rect">
            <a:avLst/>
          </a:prstGeom>
        </p:spPr>
        <p:txBody>
          <a:bodyPr/>
          <a:lstStyle/>
          <a:p>
            <a:endParaRPr kumimoji="1" lang="ja-JP" altLang="en-US"/>
          </a:p>
        </p:txBody>
      </p:sp>
      <p:sp>
        <p:nvSpPr>
          <p:cNvPr id="9" name="Slide Number Placeholder 8"/>
          <p:cNvSpPr>
            <a:spLocks noGrp="1"/>
          </p:cNvSpPr>
          <p:nvPr>
            <p:ph type="sldNum" sz="quarter" idx="12"/>
          </p:nvPr>
        </p:nvSpPr>
        <p:spPr/>
        <p:txBody>
          <a:bodyPr/>
          <a:lstStyle/>
          <a:p>
            <a:fld id="{3CB7807C-90E9-479D-8E31-32AA07ACDF41}" type="slidenum">
              <a:rPr kumimoji="1" lang="ja-JP" altLang="en-US" smtClean="0"/>
              <a:t>‹#›</a:t>
            </a:fld>
            <a:endParaRPr kumimoji="1" lang="ja-JP" altLang="en-US"/>
          </a:p>
        </p:txBody>
      </p:sp>
    </p:spTree>
    <p:extLst>
      <p:ext uri="{BB962C8B-B14F-4D97-AF65-F5344CB8AC3E}">
        <p14:creationId xmlns:p14="http://schemas.microsoft.com/office/powerpoint/2010/main" val="26722747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a:xfrm>
            <a:off x="1097280" y="6459785"/>
            <a:ext cx="2472271" cy="365125"/>
          </a:xfrm>
          <a:prstGeom prst="rect">
            <a:avLst/>
          </a:prstGeom>
        </p:spPr>
        <p:txBody>
          <a:bodyPr/>
          <a:lstStyle/>
          <a:p>
            <a:fld id="{64381B70-7AA8-43C5-9679-CEF184BEA954}" type="datetime1">
              <a:rPr kumimoji="1" lang="ja-JP" altLang="en-US" smtClean="0"/>
              <a:t>2022/4/6</a:t>
            </a:fld>
            <a:endParaRPr kumimoji="1" lang="ja-JP" altLang="en-US"/>
          </a:p>
        </p:txBody>
      </p:sp>
      <p:sp>
        <p:nvSpPr>
          <p:cNvPr id="4" name="Footer Placeholder 3"/>
          <p:cNvSpPr>
            <a:spLocks noGrp="1"/>
          </p:cNvSpPr>
          <p:nvPr>
            <p:ph type="ftr" sz="quarter" idx="11"/>
          </p:nvPr>
        </p:nvSpPr>
        <p:spPr>
          <a:xfrm>
            <a:off x="3686185" y="6459785"/>
            <a:ext cx="4822804" cy="365125"/>
          </a:xfrm>
          <a:prstGeom prst="rect">
            <a:avLst/>
          </a:prstGeom>
        </p:spPr>
        <p:txBody>
          <a:bodyPr/>
          <a:lstStyle/>
          <a:p>
            <a:endParaRPr kumimoji="1" lang="ja-JP" altLang="en-US"/>
          </a:p>
        </p:txBody>
      </p:sp>
      <p:sp>
        <p:nvSpPr>
          <p:cNvPr id="5" name="Slide Number Placeholder 4"/>
          <p:cNvSpPr>
            <a:spLocks noGrp="1"/>
          </p:cNvSpPr>
          <p:nvPr>
            <p:ph type="sldNum" sz="quarter" idx="12"/>
          </p:nvPr>
        </p:nvSpPr>
        <p:spPr/>
        <p:txBody>
          <a:bodyPr/>
          <a:lstStyle/>
          <a:p>
            <a:fld id="{3CB7807C-90E9-479D-8E31-32AA07ACDF41}" type="slidenum">
              <a:rPr kumimoji="1" lang="ja-JP" altLang="en-US" smtClean="0"/>
              <a:t>‹#›</a:t>
            </a:fld>
            <a:endParaRPr kumimoji="1" lang="ja-JP" altLang="en-US"/>
          </a:p>
        </p:txBody>
      </p:sp>
    </p:spTree>
    <p:extLst>
      <p:ext uri="{BB962C8B-B14F-4D97-AF65-F5344CB8AC3E}">
        <p14:creationId xmlns:p14="http://schemas.microsoft.com/office/powerpoint/2010/main" val="33655762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a:xfrm>
            <a:off x="1097280" y="6459785"/>
            <a:ext cx="2472271" cy="365125"/>
          </a:xfrm>
          <a:prstGeom prst="rect">
            <a:avLst/>
          </a:prstGeom>
        </p:spPr>
        <p:txBody>
          <a:bodyPr/>
          <a:lstStyle/>
          <a:p>
            <a:fld id="{30CBA5DF-8B19-43CA-88D7-D56E282C09CC}" type="datetime1">
              <a:rPr kumimoji="1" lang="ja-JP" altLang="en-US" smtClean="0"/>
              <a:t>2022/4/6</a:t>
            </a:fld>
            <a:endParaRPr kumimoji="1" lang="ja-JP" altLang="en-US"/>
          </a:p>
        </p:txBody>
      </p:sp>
      <p:sp>
        <p:nvSpPr>
          <p:cNvPr id="8" name="Footer Placeholder 7"/>
          <p:cNvSpPr>
            <a:spLocks noGrp="1"/>
          </p:cNvSpPr>
          <p:nvPr>
            <p:ph type="ftr" sz="quarter" idx="11"/>
          </p:nvPr>
        </p:nvSpPr>
        <p:spPr>
          <a:xfrm>
            <a:off x="3686185" y="6459785"/>
            <a:ext cx="4822804" cy="365125"/>
          </a:xfrm>
          <a:prstGeom prst="rect">
            <a:avLst/>
          </a:prstGeom>
        </p:spPr>
        <p:txBody>
          <a:bodyPr/>
          <a:lstStyle>
            <a:lvl1pPr>
              <a:defRPr>
                <a:solidFill>
                  <a:srgbClr val="FFFFFF"/>
                </a:solidFill>
              </a:defRPr>
            </a:lvl1pPr>
          </a:lstStyle>
          <a:p>
            <a:endParaRPr kumimoji="1" lang="ja-JP" altLang="en-US"/>
          </a:p>
        </p:txBody>
      </p:sp>
      <p:sp>
        <p:nvSpPr>
          <p:cNvPr id="9" name="Slide Number Placeholder 8"/>
          <p:cNvSpPr>
            <a:spLocks noGrp="1"/>
          </p:cNvSpPr>
          <p:nvPr>
            <p:ph type="sldNum" sz="quarter" idx="12"/>
          </p:nvPr>
        </p:nvSpPr>
        <p:spPr/>
        <p:txBody>
          <a:bodyPr/>
          <a:lstStyle/>
          <a:p>
            <a:fld id="{3CB7807C-90E9-479D-8E31-32AA07ACDF41}" type="slidenum">
              <a:rPr kumimoji="1" lang="ja-JP" altLang="en-US" smtClean="0"/>
              <a:t>‹#›</a:t>
            </a:fld>
            <a:endParaRPr kumimoji="1" lang="ja-JP" altLang="en-US"/>
          </a:p>
        </p:txBody>
      </p:sp>
    </p:spTree>
    <p:extLst>
      <p:ext uri="{BB962C8B-B14F-4D97-AF65-F5344CB8AC3E}">
        <p14:creationId xmlns:p14="http://schemas.microsoft.com/office/powerpoint/2010/main" val="32503085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465512" y="6459785"/>
            <a:ext cx="2618510" cy="365125"/>
          </a:xfrm>
          <a:prstGeom prst="rect">
            <a:avLst/>
          </a:prstGeom>
        </p:spPr>
        <p:txBody>
          <a:bodyPr/>
          <a:lstStyle>
            <a:lvl1pPr algn="l">
              <a:defRPr/>
            </a:lvl1pPr>
          </a:lstStyle>
          <a:p>
            <a:fld id="{312383D8-C449-4EEF-83AC-1170E7074CD4}" type="datetime1">
              <a:rPr kumimoji="1" lang="ja-JP" altLang="en-US" smtClean="0"/>
              <a:t>2022/4/6</a:t>
            </a:fld>
            <a:endParaRPr kumimoji="1" lang="ja-JP" altLang="en-US"/>
          </a:p>
        </p:txBody>
      </p:sp>
      <p:sp>
        <p:nvSpPr>
          <p:cNvPr id="6" name="Footer Placeholder 5"/>
          <p:cNvSpPr>
            <a:spLocks noGrp="1"/>
          </p:cNvSpPr>
          <p:nvPr>
            <p:ph type="ftr" sz="quarter" idx="11"/>
          </p:nvPr>
        </p:nvSpPr>
        <p:spPr>
          <a:xfrm>
            <a:off x="4800600" y="6459785"/>
            <a:ext cx="4648200" cy="365125"/>
          </a:xfrm>
          <a:prstGeom prst="rect">
            <a:avLst/>
          </a:prstGeom>
        </p:spPr>
        <p:txBody>
          <a:bodyPr/>
          <a:lstStyle>
            <a:lvl1pPr algn="l">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CB7807C-90E9-479D-8E31-32AA07ACDF41}" type="slidenum">
              <a:rPr kumimoji="1" lang="ja-JP" altLang="en-US" smtClean="0"/>
              <a:t>‹#›</a:t>
            </a:fld>
            <a:endParaRPr kumimoji="1" lang="ja-JP" altLang="en-US"/>
          </a:p>
        </p:txBody>
      </p:sp>
    </p:spTree>
    <p:extLst>
      <p:ext uri="{BB962C8B-B14F-4D97-AF65-F5344CB8AC3E}">
        <p14:creationId xmlns:p14="http://schemas.microsoft.com/office/powerpoint/2010/main" val="4036703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610772-307F-4790-9FF9-C86970E089E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8673501-FDB0-4AB1-91BA-488A5BA8D6B4}"/>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752AB5E-FDAF-4171-8E71-6F3121DAEC60}"/>
              </a:ext>
            </a:extLst>
          </p:cNvPr>
          <p:cNvSpPr>
            <a:spLocks noGrp="1"/>
          </p:cNvSpPr>
          <p:nvPr>
            <p:ph type="dt" sz="half" idx="10"/>
          </p:nvPr>
        </p:nvSpPr>
        <p:spPr/>
        <p:txBody>
          <a:bodyPr/>
          <a:lstStyle/>
          <a:p>
            <a:fld id="{BFFADB61-025C-4082-8EEB-1D34FF02B197}" type="datetimeFigureOut">
              <a:rPr kumimoji="1" lang="ja-JP" altLang="en-US" smtClean="0"/>
              <a:t>2022/4/6</a:t>
            </a:fld>
            <a:endParaRPr kumimoji="1" lang="ja-JP" altLang="en-US"/>
          </a:p>
        </p:txBody>
      </p:sp>
      <p:sp>
        <p:nvSpPr>
          <p:cNvPr id="5" name="フッター プレースホルダー 4">
            <a:extLst>
              <a:ext uri="{FF2B5EF4-FFF2-40B4-BE49-F238E27FC236}">
                <a16:creationId xmlns:a16="http://schemas.microsoft.com/office/drawing/2014/main" id="{77D6AEA3-6618-4FBF-BE1E-BBDC8B4D6E3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01678BF-D39E-4235-B349-325BCBF2638F}"/>
              </a:ext>
            </a:extLst>
          </p:cNvPr>
          <p:cNvSpPr>
            <a:spLocks noGrp="1"/>
          </p:cNvSpPr>
          <p:nvPr>
            <p:ph type="sldNum" sz="quarter" idx="12"/>
          </p:nvPr>
        </p:nvSpPr>
        <p:spPr/>
        <p:txBody>
          <a:bodyPr/>
          <a:lstStyle/>
          <a:p>
            <a:fld id="{B84AE3C6-2217-4233-8C0F-ADE69AB6D856}" type="slidenum">
              <a:rPr kumimoji="1" lang="ja-JP" altLang="en-US" smtClean="0"/>
              <a:t>‹#›</a:t>
            </a:fld>
            <a:endParaRPr kumimoji="1" lang="ja-JP" altLang="en-US"/>
          </a:p>
        </p:txBody>
      </p:sp>
    </p:spTree>
    <p:extLst>
      <p:ext uri="{BB962C8B-B14F-4D97-AF65-F5344CB8AC3E}">
        <p14:creationId xmlns:p14="http://schemas.microsoft.com/office/powerpoint/2010/main" val="4110885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1097280" y="6459785"/>
            <a:ext cx="2472271" cy="365125"/>
          </a:xfrm>
          <a:prstGeom prst="rect">
            <a:avLst/>
          </a:prstGeom>
        </p:spPr>
        <p:txBody>
          <a:bodyPr/>
          <a:lstStyle/>
          <a:p>
            <a:fld id="{9BBEFE33-83A0-4D98-959F-632135CE1B4E}" type="datetime1">
              <a:rPr kumimoji="1" lang="ja-JP" altLang="en-US" smtClean="0"/>
              <a:t>2022/4/6</a:t>
            </a:fld>
            <a:endParaRPr kumimoji="1" lang="ja-JP" altLang="en-US"/>
          </a:p>
        </p:txBody>
      </p:sp>
      <p:sp>
        <p:nvSpPr>
          <p:cNvPr id="6" name="Footer Placeholder 5"/>
          <p:cNvSpPr>
            <a:spLocks noGrp="1"/>
          </p:cNvSpPr>
          <p:nvPr>
            <p:ph type="ftr" sz="quarter" idx="11"/>
          </p:nvPr>
        </p:nvSpPr>
        <p:spPr>
          <a:xfrm>
            <a:off x="3686185" y="6459785"/>
            <a:ext cx="4822804" cy="365125"/>
          </a:xfrm>
          <a:prstGeom prst="rect">
            <a:avLst/>
          </a:prstGeom>
        </p:spPr>
        <p:txBody>
          <a:bodyPr/>
          <a:lstStyle/>
          <a:p>
            <a:endParaRPr kumimoji="1" lang="ja-JP" altLang="en-US"/>
          </a:p>
        </p:txBody>
      </p:sp>
      <p:sp>
        <p:nvSpPr>
          <p:cNvPr id="7" name="Slide Number Placeholder 6"/>
          <p:cNvSpPr>
            <a:spLocks noGrp="1"/>
          </p:cNvSpPr>
          <p:nvPr>
            <p:ph type="sldNum" sz="quarter" idx="12"/>
          </p:nvPr>
        </p:nvSpPr>
        <p:spPr/>
        <p:txBody>
          <a:bodyPr/>
          <a:lstStyle/>
          <a:p>
            <a:fld id="{3CB7807C-90E9-479D-8E31-32AA07ACDF41}" type="slidenum">
              <a:rPr kumimoji="1" lang="ja-JP" altLang="en-US" smtClean="0"/>
              <a:t>‹#›</a:t>
            </a:fld>
            <a:endParaRPr kumimoji="1" lang="ja-JP" altLang="en-US"/>
          </a:p>
        </p:txBody>
      </p:sp>
    </p:spTree>
    <p:extLst>
      <p:ext uri="{BB962C8B-B14F-4D97-AF65-F5344CB8AC3E}">
        <p14:creationId xmlns:p14="http://schemas.microsoft.com/office/powerpoint/2010/main" val="38416681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1097280" y="6459785"/>
            <a:ext cx="2472271" cy="365125"/>
          </a:xfrm>
          <a:prstGeom prst="rect">
            <a:avLst/>
          </a:prstGeom>
        </p:spPr>
        <p:txBody>
          <a:bodyPr/>
          <a:lstStyle/>
          <a:p>
            <a:fld id="{D2D87DC8-6A2B-4108-9F1E-27E49847F69C}" type="datetime1">
              <a:rPr kumimoji="1" lang="ja-JP" altLang="en-US" smtClean="0"/>
              <a:t>2022/4/6</a:t>
            </a:fld>
            <a:endParaRPr kumimoji="1" lang="ja-JP" altLang="en-US"/>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kumimoji="1" lang="ja-JP" altLang="en-US"/>
          </a:p>
        </p:txBody>
      </p:sp>
      <p:sp>
        <p:nvSpPr>
          <p:cNvPr id="6" name="Slide Number Placeholder 5"/>
          <p:cNvSpPr>
            <a:spLocks noGrp="1"/>
          </p:cNvSpPr>
          <p:nvPr>
            <p:ph type="sldNum" sz="quarter" idx="12"/>
          </p:nvPr>
        </p:nvSpPr>
        <p:spPr/>
        <p:txBody>
          <a:bodyPr/>
          <a:lstStyle/>
          <a:p>
            <a:fld id="{3CB7807C-90E9-479D-8E31-32AA07ACDF41}" type="slidenum">
              <a:rPr kumimoji="1" lang="ja-JP" altLang="en-US" smtClean="0"/>
              <a:t>‹#›</a:t>
            </a:fld>
            <a:endParaRPr kumimoji="1" lang="ja-JP" altLang="en-US"/>
          </a:p>
        </p:txBody>
      </p:sp>
    </p:spTree>
    <p:extLst>
      <p:ext uri="{BB962C8B-B14F-4D97-AF65-F5344CB8AC3E}">
        <p14:creationId xmlns:p14="http://schemas.microsoft.com/office/powerpoint/2010/main" val="8344596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1097280" y="6459785"/>
            <a:ext cx="2472271" cy="365125"/>
          </a:xfrm>
          <a:prstGeom prst="rect">
            <a:avLst/>
          </a:prstGeom>
        </p:spPr>
        <p:txBody>
          <a:bodyPr/>
          <a:lstStyle/>
          <a:p>
            <a:fld id="{20E757DF-69BB-475F-9969-F6049872C031}" type="datetime1">
              <a:rPr kumimoji="1" lang="ja-JP" altLang="en-US" smtClean="0"/>
              <a:t>2022/4/6</a:t>
            </a:fld>
            <a:endParaRPr kumimoji="1" lang="ja-JP" altLang="en-US"/>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kumimoji="1" lang="ja-JP" altLang="en-US"/>
          </a:p>
        </p:txBody>
      </p:sp>
      <p:sp>
        <p:nvSpPr>
          <p:cNvPr id="6" name="Slide Number Placeholder 5"/>
          <p:cNvSpPr>
            <a:spLocks noGrp="1"/>
          </p:cNvSpPr>
          <p:nvPr>
            <p:ph type="sldNum" sz="quarter" idx="12"/>
          </p:nvPr>
        </p:nvSpPr>
        <p:spPr/>
        <p:txBody>
          <a:bodyPr/>
          <a:lstStyle/>
          <a:p>
            <a:fld id="{3CB7807C-90E9-479D-8E31-32AA07ACDF41}" type="slidenum">
              <a:rPr kumimoji="1" lang="ja-JP" altLang="en-US" smtClean="0"/>
              <a:t>‹#›</a:t>
            </a:fld>
            <a:endParaRPr kumimoji="1" lang="ja-JP" altLang="en-US"/>
          </a:p>
        </p:txBody>
      </p:sp>
    </p:spTree>
    <p:extLst>
      <p:ext uri="{BB962C8B-B14F-4D97-AF65-F5344CB8AC3E}">
        <p14:creationId xmlns:p14="http://schemas.microsoft.com/office/powerpoint/2010/main" val="3417372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055E37-3034-4199-AC58-63149144B7C8}"/>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6DFF9DA-C20C-4920-91AC-B69EAAF1F6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67EED934-7040-43D5-9711-F5B4EA16EF42}"/>
              </a:ext>
            </a:extLst>
          </p:cNvPr>
          <p:cNvSpPr>
            <a:spLocks noGrp="1"/>
          </p:cNvSpPr>
          <p:nvPr>
            <p:ph type="dt" sz="half" idx="10"/>
          </p:nvPr>
        </p:nvSpPr>
        <p:spPr/>
        <p:txBody>
          <a:bodyPr/>
          <a:lstStyle/>
          <a:p>
            <a:fld id="{BFFADB61-025C-4082-8EEB-1D34FF02B197}" type="datetimeFigureOut">
              <a:rPr kumimoji="1" lang="ja-JP" altLang="en-US" smtClean="0"/>
              <a:t>2022/4/6</a:t>
            </a:fld>
            <a:endParaRPr kumimoji="1" lang="ja-JP" altLang="en-US"/>
          </a:p>
        </p:txBody>
      </p:sp>
      <p:sp>
        <p:nvSpPr>
          <p:cNvPr id="5" name="フッター プレースホルダー 4">
            <a:extLst>
              <a:ext uri="{FF2B5EF4-FFF2-40B4-BE49-F238E27FC236}">
                <a16:creationId xmlns:a16="http://schemas.microsoft.com/office/drawing/2014/main" id="{D55DE7E2-8E16-4272-8D6E-5562C9C582A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3903EA3-2FD2-42DA-B588-C5F1A72C146D}"/>
              </a:ext>
            </a:extLst>
          </p:cNvPr>
          <p:cNvSpPr>
            <a:spLocks noGrp="1"/>
          </p:cNvSpPr>
          <p:nvPr>
            <p:ph type="sldNum" sz="quarter" idx="12"/>
          </p:nvPr>
        </p:nvSpPr>
        <p:spPr/>
        <p:txBody>
          <a:bodyPr/>
          <a:lstStyle/>
          <a:p>
            <a:fld id="{B84AE3C6-2217-4233-8C0F-ADE69AB6D856}" type="slidenum">
              <a:rPr kumimoji="1" lang="ja-JP" altLang="en-US" smtClean="0"/>
              <a:t>‹#›</a:t>
            </a:fld>
            <a:endParaRPr kumimoji="1" lang="ja-JP" altLang="en-US"/>
          </a:p>
        </p:txBody>
      </p:sp>
    </p:spTree>
    <p:extLst>
      <p:ext uri="{BB962C8B-B14F-4D97-AF65-F5344CB8AC3E}">
        <p14:creationId xmlns:p14="http://schemas.microsoft.com/office/powerpoint/2010/main" val="2932625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10B67C-AF9F-4F24-A01E-C3010F05DEB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E7245FB-AC7B-4F3C-869B-D1CE44C244CA}"/>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3EAC6A39-AF85-42EA-9A22-49C4C21D26CF}"/>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4DCBB08E-DDB6-4117-BDEB-4B89868888AD}"/>
              </a:ext>
            </a:extLst>
          </p:cNvPr>
          <p:cNvSpPr>
            <a:spLocks noGrp="1"/>
          </p:cNvSpPr>
          <p:nvPr>
            <p:ph type="dt" sz="half" idx="10"/>
          </p:nvPr>
        </p:nvSpPr>
        <p:spPr/>
        <p:txBody>
          <a:bodyPr/>
          <a:lstStyle/>
          <a:p>
            <a:fld id="{BFFADB61-025C-4082-8EEB-1D34FF02B197}" type="datetimeFigureOut">
              <a:rPr kumimoji="1" lang="ja-JP" altLang="en-US" smtClean="0"/>
              <a:t>2022/4/6</a:t>
            </a:fld>
            <a:endParaRPr kumimoji="1" lang="ja-JP" altLang="en-US"/>
          </a:p>
        </p:txBody>
      </p:sp>
      <p:sp>
        <p:nvSpPr>
          <p:cNvPr id="6" name="フッター プレースホルダー 5">
            <a:extLst>
              <a:ext uri="{FF2B5EF4-FFF2-40B4-BE49-F238E27FC236}">
                <a16:creationId xmlns:a16="http://schemas.microsoft.com/office/drawing/2014/main" id="{F72A3AD0-E6B1-4C49-B208-7F8E14D2F55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64CB647-5761-4F95-8ED3-1B44BD95190D}"/>
              </a:ext>
            </a:extLst>
          </p:cNvPr>
          <p:cNvSpPr>
            <a:spLocks noGrp="1"/>
          </p:cNvSpPr>
          <p:nvPr>
            <p:ph type="sldNum" sz="quarter" idx="12"/>
          </p:nvPr>
        </p:nvSpPr>
        <p:spPr/>
        <p:txBody>
          <a:bodyPr/>
          <a:lstStyle/>
          <a:p>
            <a:fld id="{B84AE3C6-2217-4233-8C0F-ADE69AB6D856}" type="slidenum">
              <a:rPr kumimoji="1" lang="ja-JP" altLang="en-US" smtClean="0"/>
              <a:t>‹#›</a:t>
            </a:fld>
            <a:endParaRPr kumimoji="1" lang="ja-JP" altLang="en-US"/>
          </a:p>
        </p:txBody>
      </p:sp>
    </p:spTree>
    <p:extLst>
      <p:ext uri="{BB962C8B-B14F-4D97-AF65-F5344CB8AC3E}">
        <p14:creationId xmlns:p14="http://schemas.microsoft.com/office/powerpoint/2010/main" val="3084632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1626A9-E8F9-4B52-9AF3-ED657E1ED827}"/>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3DB024E-AE69-4124-900A-92A2F305CE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1361843-2B93-4577-9E21-E96FA7E7C231}"/>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51C82640-5A9D-473F-9567-A4A501FD48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58664FFF-013E-4182-85B9-24E68414184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60B4236B-4A55-442A-BFA8-38D27A338219}"/>
              </a:ext>
            </a:extLst>
          </p:cNvPr>
          <p:cNvSpPr>
            <a:spLocks noGrp="1"/>
          </p:cNvSpPr>
          <p:nvPr>
            <p:ph type="dt" sz="half" idx="10"/>
          </p:nvPr>
        </p:nvSpPr>
        <p:spPr/>
        <p:txBody>
          <a:bodyPr/>
          <a:lstStyle/>
          <a:p>
            <a:fld id="{BFFADB61-025C-4082-8EEB-1D34FF02B197}" type="datetimeFigureOut">
              <a:rPr kumimoji="1" lang="ja-JP" altLang="en-US" smtClean="0"/>
              <a:t>2022/4/6</a:t>
            </a:fld>
            <a:endParaRPr kumimoji="1" lang="ja-JP" altLang="en-US"/>
          </a:p>
        </p:txBody>
      </p:sp>
      <p:sp>
        <p:nvSpPr>
          <p:cNvPr id="8" name="フッター プレースホルダー 7">
            <a:extLst>
              <a:ext uri="{FF2B5EF4-FFF2-40B4-BE49-F238E27FC236}">
                <a16:creationId xmlns:a16="http://schemas.microsoft.com/office/drawing/2014/main" id="{6BE01968-3EDD-4F58-A56A-AAAE7B8CB416}"/>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F8C01142-5023-46C1-B865-D3BC59932852}"/>
              </a:ext>
            </a:extLst>
          </p:cNvPr>
          <p:cNvSpPr>
            <a:spLocks noGrp="1"/>
          </p:cNvSpPr>
          <p:nvPr>
            <p:ph type="sldNum" sz="quarter" idx="12"/>
          </p:nvPr>
        </p:nvSpPr>
        <p:spPr/>
        <p:txBody>
          <a:bodyPr/>
          <a:lstStyle/>
          <a:p>
            <a:fld id="{B84AE3C6-2217-4233-8C0F-ADE69AB6D856}" type="slidenum">
              <a:rPr kumimoji="1" lang="ja-JP" altLang="en-US" smtClean="0"/>
              <a:t>‹#›</a:t>
            </a:fld>
            <a:endParaRPr kumimoji="1" lang="ja-JP" altLang="en-US"/>
          </a:p>
        </p:txBody>
      </p:sp>
    </p:spTree>
    <p:extLst>
      <p:ext uri="{BB962C8B-B14F-4D97-AF65-F5344CB8AC3E}">
        <p14:creationId xmlns:p14="http://schemas.microsoft.com/office/powerpoint/2010/main" val="2787321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064073-E9AD-4674-A2E7-991B00FA6CF5}"/>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78D7E0CB-A244-42FC-958B-948AB31AC411}"/>
              </a:ext>
            </a:extLst>
          </p:cNvPr>
          <p:cNvSpPr>
            <a:spLocks noGrp="1"/>
          </p:cNvSpPr>
          <p:nvPr>
            <p:ph type="dt" sz="half" idx="10"/>
          </p:nvPr>
        </p:nvSpPr>
        <p:spPr/>
        <p:txBody>
          <a:bodyPr/>
          <a:lstStyle/>
          <a:p>
            <a:fld id="{BFFADB61-025C-4082-8EEB-1D34FF02B197}" type="datetimeFigureOut">
              <a:rPr kumimoji="1" lang="ja-JP" altLang="en-US" smtClean="0"/>
              <a:t>2022/4/6</a:t>
            </a:fld>
            <a:endParaRPr kumimoji="1" lang="ja-JP" altLang="en-US"/>
          </a:p>
        </p:txBody>
      </p:sp>
      <p:sp>
        <p:nvSpPr>
          <p:cNvPr id="4" name="フッター プレースホルダー 3">
            <a:extLst>
              <a:ext uri="{FF2B5EF4-FFF2-40B4-BE49-F238E27FC236}">
                <a16:creationId xmlns:a16="http://schemas.microsoft.com/office/drawing/2014/main" id="{A9EA9219-11A8-4348-99C9-9A54ABC32B41}"/>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A97BBDA-90A7-4F10-B06C-89C34E0A3B1B}"/>
              </a:ext>
            </a:extLst>
          </p:cNvPr>
          <p:cNvSpPr>
            <a:spLocks noGrp="1"/>
          </p:cNvSpPr>
          <p:nvPr>
            <p:ph type="sldNum" sz="quarter" idx="12"/>
          </p:nvPr>
        </p:nvSpPr>
        <p:spPr/>
        <p:txBody>
          <a:bodyPr/>
          <a:lstStyle/>
          <a:p>
            <a:fld id="{B84AE3C6-2217-4233-8C0F-ADE69AB6D856}" type="slidenum">
              <a:rPr kumimoji="1" lang="ja-JP" altLang="en-US" smtClean="0"/>
              <a:t>‹#›</a:t>
            </a:fld>
            <a:endParaRPr kumimoji="1" lang="ja-JP" altLang="en-US"/>
          </a:p>
        </p:txBody>
      </p:sp>
    </p:spTree>
    <p:extLst>
      <p:ext uri="{BB962C8B-B14F-4D97-AF65-F5344CB8AC3E}">
        <p14:creationId xmlns:p14="http://schemas.microsoft.com/office/powerpoint/2010/main" val="12888385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F97BB133-98AB-4365-A8A2-A31C096E201E}"/>
              </a:ext>
            </a:extLst>
          </p:cNvPr>
          <p:cNvSpPr>
            <a:spLocks noGrp="1"/>
          </p:cNvSpPr>
          <p:nvPr>
            <p:ph type="dt" sz="half" idx="10"/>
          </p:nvPr>
        </p:nvSpPr>
        <p:spPr/>
        <p:txBody>
          <a:bodyPr/>
          <a:lstStyle/>
          <a:p>
            <a:fld id="{BFFADB61-025C-4082-8EEB-1D34FF02B197}" type="datetimeFigureOut">
              <a:rPr kumimoji="1" lang="ja-JP" altLang="en-US" smtClean="0"/>
              <a:t>2022/4/6</a:t>
            </a:fld>
            <a:endParaRPr kumimoji="1" lang="ja-JP" altLang="en-US"/>
          </a:p>
        </p:txBody>
      </p:sp>
      <p:sp>
        <p:nvSpPr>
          <p:cNvPr id="3" name="フッター プレースホルダー 2">
            <a:extLst>
              <a:ext uri="{FF2B5EF4-FFF2-40B4-BE49-F238E27FC236}">
                <a16:creationId xmlns:a16="http://schemas.microsoft.com/office/drawing/2014/main" id="{EA73B62D-AE39-4533-91CE-A73DA4CD3D9B}"/>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49055D6-4E44-425C-8C2A-10F169EE9F67}"/>
              </a:ext>
            </a:extLst>
          </p:cNvPr>
          <p:cNvSpPr>
            <a:spLocks noGrp="1"/>
          </p:cNvSpPr>
          <p:nvPr>
            <p:ph type="sldNum" sz="quarter" idx="12"/>
          </p:nvPr>
        </p:nvSpPr>
        <p:spPr/>
        <p:txBody>
          <a:bodyPr/>
          <a:lstStyle/>
          <a:p>
            <a:fld id="{B84AE3C6-2217-4233-8C0F-ADE69AB6D856}" type="slidenum">
              <a:rPr kumimoji="1" lang="ja-JP" altLang="en-US" smtClean="0"/>
              <a:t>‹#›</a:t>
            </a:fld>
            <a:endParaRPr kumimoji="1" lang="ja-JP" altLang="en-US"/>
          </a:p>
        </p:txBody>
      </p:sp>
    </p:spTree>
    <p:extLst>
      <p:ext uri="{BB962C8B-B14F-4D97-AF65-F5344CB8AC3E}">
        <p14:creationId xmlns:p14="http://schemas.microsoft.com/office/powerpoint/2010/main" val="1419073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F0170F-E232-44B6-A789-1DE677C399E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D92473E-D9B4-4420-8FBC-C355C43D83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DFB58A7B-0A8C-40D7-BE9A-76241C3086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45FDB16-6219-473D-A114-9687AC316872}"/>
              </a:ext>
            </a:extLst>
          </p:cNvPr>
          <p:cNvSpPr>
            <a:spLocks noGrp="1"/>
          </p:cNvSpPr>
          <p:nvPr>
            <p:ph type="dt" sz="half" idx="10"/>
          </p:nvPr>
        </p:nvSpPr>
        <p:spPr/>
        <p:txBody>
          <a:bodyPr/>
          <a:lstStyle/>
          <a:p>
            <a:fld id="{BFFADB61-025C-4082-8EEB-1D34FF02B197}" type="datetimeFigureOut">
              <a:rPr kumimoji="1" lang="ja-JP" altLang="en-US" smtClean="0"/>
              <a:t>2022/4/6</a:t>
            </a:fld>
            <a:endParaRPr kumimoji="1" lang="ja-JP" altLang="en-US"/>
          </a:p>
        </p:txBody>
      </p:sp>
      <p:sp>
        <p:nvSpPr>
          <p:cNvPr id="6" name="フッター プレースホルダー 5">
            <a:extLst>
              <a:ext uri="{FF2B5EF4-FFF2-40B4-BE49-F238E27FC236}">
                <a16:creationId xmlns:a16="http://schemas.microsoft.com/office/drawing/2014/main" id="{2BCD0935-C1FC-40E6-97AD-8F1DAC1DC51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B9DEF4D-413D-4BE1-BC5C-8DDDB2706517}"/>
              </a:ext>
            </a:extLst>
          </p:cNvPr>
          <p:cNvSpPr>
            <a:spLocks noGrp="1"/>
          </p:cNvSpPr>
          <p:nvPr>
            <p:ph type="sldNum" sz="quarter" idx="12"/>
          </p:nvPr>
        </p:nvSpPr>
        <p:spPr/>
        <p:txBody>
          <a:bodyPr/>
          <a:lstStyle/>
          <a:p>
            <a:fld id="{B84AE3C6-2217-4233-8C0F-ADE69AB6D856}" type="slidenum">
              <a:rPr kumimoji="1" lang="ja-JP" altLang="en-US" smtClean="0"/>
              <a:t>‹#›</a:t>
            </a:fld>
            <a:endParaRPr kumimoji="1" lang="ja-JP" altLang="en-US"/>
          </a:p>
        </p:txBody>
      </p:sp>
    </p:spTree>
    <p:extLst>
      <p:ext uri="{BB962C8B-B14F-4D97-AF65-F5344CB8AC3E}">
        <p14:creationId xmlns:p14="http://schemas.microsoft.com/office/powerpoint/2010/main" val="2484428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F9DF7D-F019-43D5-BFA1-5F8AE9ADE18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54AEF727-148C-4633-ABD6-FF414B0917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ja-JP" altLang="en-US"/>
              <a:t>アイコンをクリックして図を追加</a:t>
            </a:r>
          </a:p>
        </p:txBody>
      </p:sp>
      <p:sp>
        <p:nvSpPr>
          <p:cNvPr id="4" name="テキスト プレースホルダー 3">
            <a:extLst>
              <a:ext uri="{FF2B5EF4-FFF2-40B4-BE49-F238E27FC236}">
                <a16:creationId xmlns:a16="http://schemas.microsoft.com/office/drawing/2014/main" id="{BCEF9CCA-0D1A-49E1-BF4B-63C0222C80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C1080E0-12AE-4592-85C4-3EF7E3916E6B}"/>
              </a:ext>
            </a:extLst>
          </p:cNvPr>
          <p:cNvSpPr>
            <a:spLocks noGrp="1"/>
          </p:cNvSpPr>
          <p:nvPr>
            <p:ph type="dt" sz="half" idx="10"/>
          </p:nvPr>
        </p:nvSpPr>
        <p:spPr/>
        <p:txBody>
          <a:bodyPr/>
          <a:lstStyle/>
          <a:p>
            <a:fld id="{BFFADB61-025C-4082-8EEB-1D34FF02B197}" type="datetimeFigureOut">
              <a:rPr kumimoji="1" lang="ja-JP" altLang="en-US" smtClean="0"/>
              <a:t>2022/4/6</a:t>
            </a:fld>
            <a:endParaRPr kumimoji="1" lang="ja-JP" altLang="en-US"/>
          </a:p>
        </p:txBody>
      </p:sp>
      <p:sp>
        <p:nvSpPr>
          <p:cNvPr id="6" name="フッター プレースホルダー 5">
            <a:extLst>
              <a:ext uri="{FF2B5EF4-FFF2-40B4-BE49-F238E27FC236}">
                <a16:creationId xmlns:a16="http://schemas.microsoft.com/office/drawing/2014/main" id="{013E9ADB-8FAD-47A9-8D8B-4CE120325BB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234D8D8-9112-406D-8395-6E3151217C51}"/>
              </a:ext>
            </a:extLst>
          </p:cNvPr>
          <p:cNvSpPr>
            <a:spLocks noGrp="1"/>
          </p:cNvSpPr>
          <p:nvPr>
            <p:ph type="sldNum" sz="quarter" idx="12"/>
          </p:nvPr>
        </p:nvSpPr>
        <p:spPr/>
        <p:txBody>
          <a:bodyPr/>
          <a:lstStyle/>
          <a:p>
            <a:fld id="{B84AE3C6-2217-4233-8C0F-ADE69AB6D856}" type="slidenum">
              <a:rPr kumimoji="1" lang="ja-JP" altLang="en-US" smtClean="0"/>
              <a:t>‹#›</a:t>
            </a:fld>
            <a:endParaRPr kumimoji="1" lang="ja-JP" altLang="en-US"/>
          </a:p>
        </p:txBody>
      </p:sp>
    </p:spTree>
    <p:extLst>
      <p:ext uri="{BB962C8B-B14F-4D97-AF65-F5344CB8AC3E}">
        <p14:creationId xmlns:p14="http://schemas.microsoft.com/office/powerpoint/2010/main" val="284241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0FE4E802-A006-4198-8E5F-FD034A3870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6F904D9-7C1F-4D55-85EF-72A7F84991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7F9805A-9CC4-4CA6-8C13-8CBCC23A4A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FADB61-025C-4082-8EEB-1D34FF02B197}" type="datetimeFigureOut">
              <a:rPr kumimoji="1" lang="ja-JP" altLang="en-US" smtClean="0"/>
              <a:t>2022/4/6</a:t>
            </a:fld>
            <a:endParaRPr kumimoji="1" lang="ja-JP" altLang="en-US"/>
          </a:p>
        </p:txBody>
      </p:sp>
      <p:sp>
        <p:nvSpPr>
          <p:cNvPr id="5" name="フッター プレースホルダー 4">
            <a:extLst>
              <a:ext uri="{FF2B5EF4-FFF2-40B4-BE49-F238E27FC236}">
                <a16:creationId xmlns:a16="http://schemas.microsoft.com/office/drawing/2014/main" id="{533E6359-7B06-47DD-9768-4E528BA220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5ED47E62-E1E1-403D-BC6F-6E36463AF9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4AE3C6-2217-4233-8C0F-ADE69AB6D856}" type="slidenum">
              <a:rPr kumimoji="1" lang="ja-JP" altLang="en-US" smtClean="0"/>
              <a:t>‹#›</a:t>
            </a:fld>
            <a:endParaRPr kumimoji="1" lang="ja-JP" altLang="en-US"/>
          </a:p>
        </p:txBody>
      </p:sp>
    </p:spTree>
    <p:extLst>
      <p:ext uri="{BB962C8B-B14F-4D97-AF65-F5344CB8AC3E}">
        <p14:creationId xmlns:p14="http://schemas.microsoft.com/office/powerpoint/2010/main" val="41670083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8467"/>
            <a:ext cx="12208208" cy="705396"/>
          </a:xfrm>
          <a:prstGeom prst="rect">
            <a:avLst/>
          </a:prstGeom>
          <a:gradFill flip="none" rotWithShape="1">
            <a:gsLst>
              <a:gs pos="76000">
                <a:schemeClr val="accent2"/>
              </a:gs>
              <a:gs pos="0">
                <a:schemeClr val="accent2">
                  <a:lumMod val="75000"/>
                </a:schemeClr>
              </a:gs>
              <a:gs pos="100000">
                <a:schemeClr val="accent1">
                  <a:lumMod val="30000"/>
                  <a:lumOff val="7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459785"/>
            <a:ext cx="12192001" cy="415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ja-JP" altLang="en-US" dirty="0"/>
          </a:p>
        </p:txBody>
      </p:sp>
      <p:sp>
        <p:nvSpPr>
          <p:cNvPr id="2" name="Title Placeholder 1"/>
          <p:cNvSpPr>
            <a:spLocks noGrp="1"/>
          </p:cNvSpPr>
          <p:nvPr>
            <p:ph type="title"/>
          </p:nvPr>
        </p:nvSpPr>
        <p:spPr>
          <a:xfrm>
            <a:off x="16208" y="0"/>
            <a:ext cx="9174445" cy="696928"/>
          </a:xfrm>
          <a:prstGeom prst="rect">
            <a:avLst/>
          </a:prstGeom>
        </p:spPr>
        <p:txBody>
          <a:bodyPr vert="horz" lIns="91440" tIns="45720" rIns="91440" bIns="45720" rtlCol="0" anchor="b">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5286" y="1258767"/>
            <a:ext cx="10058400" cy="4023360"/>
          </a:xfrm>
          <a:prstGeom prst="rect">
            <a:avLst/>
          </a:prstGeom>
        </p:spPr>
        <p:txBody>
          <a:bodyPr vert="horz" lIns="0" tIns="45720" rIns="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6" name="Slide Number Placeholder 5"/>
          <p:cNvSpPr>
            <a:spLocks noGrp="1"/>
          </p:cNvSpPr>
          <p:nvPr>
            <p:ph type="sldNum" sz="quarter" idx="4"/>
          </p:nvPr>
        </p:nvSpPr>
        <p:spPr>
          <a:xfrm>
            <a:off x="10767662" y="6459785"/>
            <a:ext cx="1312025" cy="415016"/>
          </a:xfrm>
          <a:prstGeom prst="rect">
            <a:avLst/>
          </a:prstGeom>
        </p:spPr>
        <p:txBody>
          <a:bodyPr vert="horz" lIns="91440" tIns="45720" rIns="91440" bIns="45720" rtlCol="0" anchor="ctr"/>
          <a:lstStyle>
            <a:lvl1pPr algn="r">
              <a:defRPr sz="2400">
                <a:solidFill>
                  <a:srgbClr val="FFFFFF"/>
                </a:solidFill>
              </a:defRPr>
            </a:lvl1pPr>
          </a:lstStyle>
          <a:p>
            <a:fld id="{3CB7807C-90E9-479D-8E31-32AA07ACDF41}" type="slidenum">
              <a:rPr kumimoji="1" lang="ja-JP" altLang="en-US" smtClean="0"/>
              <a:pPr/>
              <a:t>‹#›</a:t>
            </a:fld>
            <a:endParaRPr kumimoji="1" lang="ja-JP" altLang="en-US" sz="2400" dirty="0"/>
          </a:p>
        </p:txBody>
      </p:sp>
      <p:pic>
        <p:nvPicPr>
          <p:cNvPr id="11" name="図 10" descr="アイコン が含まれている画像&#10;&#10;自動的に生成された説明">
            <a:extLst>
              <a:ext uri="{FF2B5EF4-FFF2-40B4-BE49-F238E27FC236}">
                <a16:creationId xmlns:a16="http://schemas.microsoft.com/office/drawing/2014/main" id="{C4C6038C-E1C7-489D-B945-1140BE83640F}"/>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504840" y="-8467"/>
            <a:ext cx="670952" cy="705395"/>
          </a:xfrm>
          <a:prstGeom prst="rect">
            <a:avLst/>
          </a:prstGeom>
          <a:gradFill>
            <a:gsLst>
              <a:gs pos="70000">
                <a:schemeClr val="accent2"/>
              </a:gs>
              <a:gs pos="0">
                <a:schemeClr val="accent2">
                  <a:lumMod val="75000"/>
                </a:schemeClr>
              </a:gs>
              <a:gs pos="100000">
                <a:schemeClr val="accent1">
                  <a:lumMod val="30000"/>
                  <a:lumOff val="70000"/>
                  <a:alpha val="0"/>
                </a:schemeClr>
              </a:gs>
            </a:gsLst>
            <a:lin ang="0" scaled="1"/>
          </a:gradFill>
        </p:spPr>
      </p:pic>
    </p:spTree>
    <p:extLst>
      <p:ext uri="{BB962C8B-B14F-4D97-AF65-F5344CB8AC3E}">
        <p14:creationId xmlns:p14="http://schemas.microsoft.com/office/powerpoint/2010/main" val="154022144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85000"/>
        </a:lnSpc>
        <a:spcBef>
          <a:spcPct val="0"/>
        </a:spcBef>
        <a:buNone/>
        <a:defRPr kumimoji="1" sz="3600" kern="1200" spc="-50" baseline="0">
          <a:solidFill>
            <a:schemeClr val="bg1"/>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9.tif"/><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tif"/></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xml"/><Relationship Id="rId5" Type="http://schemas.openxmlformats.org/officeDocument/2006/relationships/image" Target="../media/image47.pn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8.tif"/><Relationship Id="rId5" Type="http://schemas.openxmlformats.org/officeDocument/2006/relationships/image" Target="../media/image7.tif"/><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0.tif"/><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t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38AEC30-E642-4734-89D2-E68DC9793028}"/>
              </a:ext>
            </a:extLst>
          </p:cNvPr>
          <p:cNvSpPr>
            <a:spLocks noGrp="1"/>
          </p:cNvSpPr>
          <p:nvPr>
            <p:ph type="ctrTitle"/>
          </p:nvPr>
        </p:nvSpPr>
        <p:spPr>
          <a:xfrm>
            <a:off x="1203297" y="2252870"/>
            <a:ext cx="10058400" cy="2045738"/>
          </a:xfrm>
        </p:spPr>
        <p:txBody>
          <a:bodyPr>
            <a:normAutofit/>
          </a:bodyPr>
          <a:lstStyle/>
          <a:p>
            <a:pPr algn="ctr"/>
            <a:r>
              <a:rPr lang="ja-JP" altLang="en-US" sz="3600" dirty="0"/>
              <a:t>卒論研究紹介</a:t>
            </a:r>
            <a:br>
              <a:rPr lang="ja-JP" altLang="en-US" sz="4000" dirty="0"/>
            </a:br>
            <a:endParaRPr lang="ja-JP" altLang="en-US" sz="4000" dirty="0"/>
          </a:p>
        </p:txBody>
      </p:sp>
      <p:sp>
        <p:nvSpPr>
          <p:cNvPr id="5" name="字幕 4">
            <a:extLst>
              <a:ext uri="{FF2B5EF4-FFF2-40B4-BE49-F238E27FC236}">
                <a16:creationId xmlns:a16="http://schemas.microsoft.com/office/drawing/2014/main" id="{DD8CDCA6-9B0F-405A-B4E2-46B95F704C38}"/>
              </a:ext>
            </a:extLst>
          </p:cNvPr>
          <p:cNvSpPr>
            <a:spLocks noGrp="1"/>
          </p:cNvSpPr>
          <p:nvPr>
            <p:ph type="subTitle" idx="1"/>
          </p:nvPr>
        </p:nvSpPr>
        <p:spPr/>
        <p:txBody>
          <a:bodyPr>
            <a:normAutofit/>
          </a:bodyPr>
          <a:lstStyle/>
          <a:p>
            <a:pPr algn="ctr"/>
            <a:r>
              <a:rPr lang="ja-JP" altLang="en-US" b="1" dirty="0">
                <a:solidFill>
                  <a:schemeClr val="tx1"/>
                </a:solidFill>
              </a:rPr>
              <a:t>鵜川研究室 </a:t>
            </a:r>
            <a:r>
              <a:rPr lang="en-US" altLang="ja-JP" b="1" dirty="0">
                <a:solidFill>
                  <a:schemeClr val="tx1"/>
                </a:solidFill>
              </a:rPr>
              <a:t>M1 </a:t>
            </a:r>
            <a:r>
              <a:rPr lang="ja-JP" altLang="en-US" b="1" dirty="0">
                <a:solidFill>
                  <a:schemeClr val="tx1"/>
                </a:solidFill>
              </a:rPr>
              <a:t>奥田 光</a:t>
            </a:r>
            <a:r>
              <a:rPr lang="en-US" altLang="ja-JP" b="1" dirty="0">
                <a:solidFill>
                  <a:schemeClr val="tx1"/>
                </a:solidFill>
              </a:rPr>
              <a:t>(</a:t>
            </a:r>
            <a:r>
              <a:rPr lang="en-US" altLang="ja-JP" b="1" cap="none" dirty="0" err="1">
                <a:solidFill>
                  <a:schemeClr val="tx1"/>
                </a:solidFill>
              </a:rPr>
              <a:t>Hikaru</a:t>
            </a:r>
            <a:r>
              <a:rPr lang="en-US" altLang="ja-JP" b="1" cap="none" dirty="0">
                <a:solidFill>
                  <a:schemeClr val="tx1"/>
                </a:solidFill>
              </a:rPr>
              <a:t> Okuda)</a:t>
            </a:r>
            <a:endParaRPr lang="en-US" altLang="ja-JP" b="1" dirty="0">
              <a:solidFill>
                <a:schemeClr val="tx1"/>
              </a:solidFill>
            </a:endParaRPr>
          </a:p>
          <a:p>
            <a:pPr algn="ctr"/>
            <a:r>
              <a:rPr lang="en-US" altLang="ja-JP" b="1" dirty="0">
                <a:solidFill>
                  <a:schemeClr val="tx1"/>
                </a:solidFill>
              </a:rPr>
              <a:t>2022/04/07</a:t>
            </a:r>
          </a:p>
        </p:txBody>
      </p:sp>
    </p:spTree>
    <p:extLst>
      <p:ext uri="{BB962C8B-B14F-4D97-AF65-F5344CB8AC3E}">
        <p14:creationId xmlns:p14="http://schemas.microsoft.com/office/powerpoint/2010/main" val="11503849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9837A8-02B9-42F2-809F-1F9BC0D915B0}"/>
              </a:ext>
            </a:extLst>
          </p:cNvPr>
          <p:cNvSpPr>
            <a:spLocks noGrp="1"/>
          </p:cNvSpPr>
          <p:nvPr>
            <p:ph type="title"/>
          </p:nvPr>
        </p:nvSpPr>
        <p:spPr/>
        <p:txBody>
          <a:bodyPr/>
          <a:lstStyle/>
          <a:p>
            <a:r>
              <a:rPr kumimoji="1" lang="ja-JP" altLang="en-US" dirty="0"/>
              <a:t>実験結果</a:t>
            </a:r>
            <a:r>
              <a:rPr kumimoji="1" lang="en-US" altLang="ja-JP" dirty="0"/>
              <a:t>(</a:t>
            </a:r>
            <a:r>
              <a:rPr lang="ja-JP" altLang="en-US" dirty="0"/>
              <a:t>エチレン噴射</a:t>
            </a:r>
            <a:r>
              <a:rPr kumimoji="1" lang="en-US" altLang="ja-JP" dirty="0"/>
              <a:t>)</a:t>
            </a:r>
            <a:endParaRPr kumimoji="1" lang="ja-JP" altLang="en-US" dirty="0"/>
          </a:p>
        </p:txBody>
      </p:sp>
      <p:sp>
        <p:nvSpPr>
          <p:cNvPr id="4" name="スライド番号プレースホルダー 3">
            <a:extLst>
              <a:ext uri="{FF2B5EF4-FFF2-40B4-BE49-F238E27FC236}">
                <a16:creationId xmlns:a16="http://schemas.microsoft.com/office/drawing/2014/main" id="{A32F20C2-B85C-4CF8-93A9-BD6B54657313}"/>
              </a:ext>
            </a:extLst>
          </p:cNvPr>
          <p:cNvSpPr>
            <a:spLocks noGrp="1"/>
          </p:cNvSpPr>
          <p:nvPr>
            <p:ph type="sldNum" sz="quarter" idx="12"/>
          </p:nvPr>
        </p:nvSpPr>
        <p:spPr/>
        <p:txBody>
          <a:bodyPr/>
          <a:lstStyle/>
          <a:p>
            <a:fld id="{3CB7807C-90E9-479D-8E31-32AA07ACDF41}" type="slidenum">
              <a:rPr kumimoji="1" lang="ja-JP" altLang="en-US" smtClean="0"/>
              <a:t>10</a:t>
            </a:fld>
            <a:endParaRPr kumimoji="1" lang="ja-JP" altLang="en-US"/>
          </a:p>
        </p:txBody>
      </p:sp>
      <p:sp>
        <p:nvSpPr>
          <p:cNvPr id="8" name="矢印: 右 7">
            <a:extLst>
              <a:ext uri="{FF2B5EF4-FFF2-40B4-BE49-F238E27FC236}">
                <a16:creationId xmlns:a16="http://schemas.microsoft.com/office/drawing/2014/main" id="{99CE2576-0269-42FC-80E1-95D4C6300E25}"/>
              </a:ext>
            </a:extLst>
          </p:cNvPr>
          <p:cNvSpPr/>
          <p:nvPr/>
        </p:nvSpPr>
        <p:spPr>
          <a:xfrm>
            <a:off x="2215081" y="4015335"/>
            <a:ext cx="2266122" cy="2073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7D68CA6-4DB6-48E5-B2B2-E9EDF3D8CCB1}"/>
              </a:ext>
            </a:extLst>
          </p:cNvPr>
          <p:cNvSpPr txBox="1"/>
          <p:nvPr/>
        </p:nvSpPr>
        <p:spPr>
          <a:xfrm>
            <a:off x="771135" y="3934347"/>
            <a:ext cx="4623875" cy="369332"/>
          </a:xfrm>
          <a:prstGeom prst="rect">
            <a:avLst/>
          </a:prstGeom>
          <a:noFill/>
        </p:spPr>
        <p:txBody>
          <a:bodyPr wrap="square" rtlCol="0">
            <a:spAutoFit/>
          </a:bodyPr>
          <a:lstStyle/>
          <a:p>
            <a:r>
              <a:rPr kumimoji="1" lang="ja-JP" altLang="en-US" dirty="0"/>
              <a:t>貫通高さ  大　　　　　　　　　　　　　　　　  </a:t>
            </a:r>
            <a:r>
              <a:rPr lang="ja-JP" altLang="en-US" dirty="0"/>
              <a:t>小</a:t>
            </a:r>
            <a:endParaRPr kumimoji="1" lang="ja-JP" altLang="en-US" dirty="0"/>
          </a:p>
        </p:txBody>
      </p:sp>
      <p:pic>
        <p:nvPicPr>
          <p:cNvPr id="5" name="図 4" descr="グラフ, 散布図&#10;&#10;自動的に生成された説明">
            <a:extLst>
              <a:ext uri="{FF2B5EF4-FFF2-40B4-BE49-F238E27FC236}">
                <a16:creationId xmlns:a16="http://schemas.microsoft.com/office/drawing/2014/main" id="{07798B46-DD16-4D1D-BFB0-FE99B4A33C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26" y="934431"/>
            <a:ext cx="6342672" cy="3012007"/>
          </a:xfrm>
          <a:prstGeom prst="rect">
            <a:avLst/>
          </a:prstGeom>
        </p:spPr>
      </p:pic>
      <p:sp>
        <p:nvSpPr>
          <p:cNvPr id="7" name="楕円 6">
            <a:extLst>
              <a:ext uri="{FF2B5EF4-FFF2-40B4-BE49-F238E27FC236}">
                <a16:creationId xmlns:a16="http://schemas.microsoft.com/office/drawing/2014/main" id="{ED2A511A-34BA-41CB-A95F-33F2DE4506C9}"/>
              </a:ext>
            </a:extLst>
          </p:cNvPr>
          <p:cNvSpPr/>
          <p:nvPr/>
        </p:nvSpPr>
        <p:spPr>
          <a:xfrm>
            <a:off x="2016299" y="1727475"/>
            <a:ext cx="397565" cy="1219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descr="グラフ, 折れ線グラフ&#10;&#10;自動的に生成された説明">
            <a:extLst>
              <a:ext uri="{FF2B5EF4-FFF2-40B4-BE49-F238E27FC236}">
                <a16:creationId xmlns:a16="http://schemas.microsoft.com/office/drawing/2014/main" id="{B9EBD7A8-4EF4-4292-8104-B5878ED2FF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6533" y="579936"/>
            <a:ext cx="3487399" cy="1926472"/>
          </a:xfrm>
          <a:prstGeom prst="rect">
            <a:avLst/>
          </a:prstGeom>
        </p:spPr>
      </p:pic>
      <p:pic>
        <p:nvPicPr>
          <p:cNvPr id="19" name="図 18" descr="グラフ, 折れ線グラフ&#10;&#10;自動的に生成された説明">
            <a:extLst>
              <a:ext uri="{FF2B5EF4-FFF2-40B4-BE49-F238E27FC236}">
                <a16:creationId xmlns:a16="http://schemas.microsoft.com/office/drawing/2014/main" id="{3413B9AA-97AD-403F-B3E9-9541090CAC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6533" y="2574277"/>
            <a:ext cx="3487399" cy="1926472"/>
          </a:xfrm>
          <a:prstGeom prst="rect">
            <a:avLst/>
          </a:prstGeom>
        </p:spPr>
      </p:pic>
      <p:pic>
        <p:nvPicPr>
          <p:cNvPr id="22" name="図 21" descr="グラフ, 折れ線グラフ&#10;&#10;自動的に生成された説明">
            <a:extLst>
              <a:ext uri="{FF2B5EF4-FFF2-40B4-BE49-F238E27FC236}">
                <a16:creationId xmlns:a16="http://schemas.microsoft.com/office/drawing/2014/main" id="{3E77565D-515A-4E74-BD47-AA695ADB5A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66532" y="4540085"/>
            <a:ext cx="3487399" cy="1926472"/>
          </a:xfrm>
          <a:prstGeom prst="rect">
            <a:avLst/>
          </a:prstGeom>
        </p:spPr>
      </p:pic>
      <p:cxnSp>
        <p:nvCxnSpPr>
          <p:cNvPr id="24" name="直線コネクタ 23">
            <a:extLst>
              <a:ext uri="{FF2B5EF4-FFF2-40B4-BE49-F238E27FC236}">
                <a16:creationId xmlns:a16="http://schemas.microsoft.com/office/drawing/2014/main" id="{14D68781-C621-455E-BD3F-B866BF6C670C}"/>
              </a:ext>
            </a:extLst>
          </p:cNvPr>
          <p:cNvCxnSpPr>
            <a:cxnSpLocks/>
          </p:cNvCxnSpPr>
          <p:nvPr/>
        </p:nvCxnSpPr>
        <p:spPr>
          <a:xfrm flipV="1">
            <a:off x="8866188" y="2106494"/>
            <a:ext cx="491595" cy="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DC577DE7-3144-4F4A-97E3-C57E9C62CC49}"/>
              </a:ext>
            </a:extLst>
          </p:cNvPr>
          <p:cNvCxnSpPr>
            <a:cxnSpLocks/>
          </p:cNvCxnSpPr>
          <p:nvPr/>
        </p:nvCxnSpPr>
        <p:spPr>
          <a:xfrm flipV="1">
            <a:off x="9357783" y="2106498"/>
            <a:ext cx="0" cy="904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CE3ADC4C-0969-427B-ABF3-811AFEE7B3F8}"/>
              </a:ext>
            </a:extLst>
          </p:cNvPr>
          <p:cNvCxnSpPr>
            <a:cxnSpLocks/>
          </p:cNvCxnSpPr>
          <p:nvPr/>
        </p:nvCxnSpPr>
        <p:spPr>
          <a:xfrm>
            <a:off x="9357783" y="2196981"/>
            <a:ext cx="3862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1E5189C8-2E86-4599-8F3E-B0F16B9B3FCC}"/>
              </a:ext>
            </a:extLst>
          </p:cNvPr>
          <p:cNvCxnSpPr>
            <a:cxnSpLocks/>
          </p:cNvCxnSpPr>
          <p:nvPr/>
        </p:nvCxnSpPr>
        <p:spPr>
          <a:xfrm flipV="1">
            <a:off x="9744075" y="2106495"/>
            <a:ext cx="135995" cy="904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62C09D61-4917-42DB-837F-9A7203EA7994}"/>
              </a:ext>
            </a:extLst>
          </p:cNvPr>
          <p:cNvCxnSpPr>
            <a:cxnSpLocks/>
          </p:cNvCxnSpPr>
          <p:nvPr/>
        </p:nvCxnSpPr>
        <p:spPr>
          <a:xfrm>
            <a:off x="9880070" y="2106494"/>
            <a:ext cx="518055" cy="144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26E52E87-EE16-4D12-8A51-BF697CBFE2C3}"/>
              </a:ext>
            </a:extLst>
          </p:cNvPr>
          <p:cNvCxnSpPr>
            <a:cxnSpLocks/>
          </p:cNvCxnSpPr>
          <p:nvPr/>
        </p:nvCxnSpPr>
        <p:spPr>
          <a:xfrm flipV="1">
            <a:off x="8866188" y="4104401"/>
            <a:ext cx="491595" cy="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F3BB0B5C-DB8E-4735-B3CF-7CCCBB198966}"/>
              </a:ext>
            </a:extLst>
          </p:cNvPr>
          <p:cNvCxnSpPr>
            <a:cxnSpLocks/>
          </p:cNvCxnSpPr>
          <p:nvPr/>
        </p:nvCxnSpPr>
        <p:spPr>
          <a:xfrm flipV="1">
            <a:off x="9357783" y="4104405"/>
            <a:ext cx="0" cy="904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A3FC776F-FD39-4134-B975-D4A40BC0DF81}"/>
              </a:ext>
            </a:extLst>
          </p:cNvPr>
          <p:cNvCxnSpPr>
            <a:cxnSpLocks/>
          </p:cNvCxnSpPr>
          <p:nvPr/>
        </p:nvCxnSpPr>
        <p:spPr>
          <a:xfrm>
            <a:off x="9357783" y="4194888"/>
            <a:ext cx="3862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B841BEB5-0A97-4931-B9E7-1C6AF3A94909}"/>
              </a:ext>
            </a:extLst>
          </p:cNvPr>
          <p:cNvCxnSpPr>
            <a:cxnSpLocks/>
          </p:cNvCxnSpPr>
          <p:nvPr/>
        </p:nvCxnSpPr>
        <p:spPr>
          <a:xfrm flipV="1">
            <a:off x="9744075" y="4104402"/>
            <a:ext cx="135995" cy="904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A0D23D0C-2AE5-4BD0-88B6-037BD5259D2E}"/>
              </a:ext>
            </a:extLst>
          </p:cNvPr>
          <p:cNvCxnSpPr>
            <a:cxnSpLocks/>
          </p:cNvCxnSpPr>
          <p:nvPr/>
        </p:nvCxnSpPr>
        <p:spPr>
          <a:xfrm>
            <a:off x="9880070" y="4104401"/>
            <a:ext cx="518055" cy="144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E85C8206-33E5-413D-A0ED-F0B7703D0DAB}"/>
              </a:ext>
            </a:extLst>
          </p:cNvPr>
          <p:cNvCxnSpPr>
            <a:cxnSpLocks/>
          </p:cNvCxnSpPr>
          <p:nvPr/>
        </p:nvCxnSpPr>
        <p:spPr>
          <a:xfrm flipV="1">
            <a:off x="8866188" y="6061811"/>
            <a:ext cx="491595" cy="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1D53E531-739F-4B72-9AEA-ED1D470013E7}"/>
              </a:ext>
            </a:extLst>
          </p:cNvPr>
          <p:cNvCxnSpPr>
            <a:cxnSpLocks/>
          </p:cNvCxnSpPr>
          <p:nvPr/>
        </p:nvCxnSpPr>
        <p:spPr>
          <a:xfrm flipV="1">
            <a:off x="9357783" y="6061815"/>
            <a:ext cx="0" cy="904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6489CACC-1A8C-46FD-9330-EC491221F34A}"/>
              </a:ext>
            </a:extLst>
          </p:cNvPr>
          <p:cNvCxnSpPr>
            <a:cxnSpLocks/>
          </p:cNvCxnSpPr>
          <p:nvPr/>
        </p:nvCxnSpPr>
        <p:spPr>
          <a:xfrm>
            <a:off x="9357783" y="6152298"/>
            <a:ext cx="3862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CC274741-8D00-4F53-9394-218F1FEDDAE5}"/>
              </a:ext>
            </a:extLst>
          </p:cNvPr>
          <p:cNvCxnSpPr>
            <a:cxnSpLocks/>
          </p:cNvCxnSpPr>
          <p:nvPr/>
        </p:nvCxnSpPr>
        <p:spPr>
          <a:xfrm flipV="1">
            <a:off x="9744075" y="6061812"/>
            <a:ext cx="135995" cy="904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A484AE52-F225-49C7-80E8-40A4ACADCA7C}"/>
              </a:ext>
            </a:extLst>
          </p:cNvPr>
          <p:cNvCxnSpPr>
            <a:cxnSpLocks/>
          </p:cNvCxnSpPr>
          <p:nvPr/>
        </p:nvCxnSpPr>
        <p:spPr>
          <a:xfrm>
            <a:off x="9880070" y="6061811"/>
            <a:ext cx="518055" cy="144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テキスト ボックス 54">
            <a:extLst>
              <a:ext uri="{FF2B5EF4-FFF2-40B4-BE49-F238E27FC236}">
                <a16:creationId xmlns:a16="http://schemas.microsoft.com/office/drawing/2014/main" id="{A0E398C9-48E0-4AA6-BE54-ECFB254D1094}"/>
              </a:ext>
            </a:extLst>
          </p:cNvPr>
          <p:cNvSpPr txBox="1"/>
          <p:nvPr/>
        </p:nvSpPr>
        <p:spPr>
          <a:xfrm>
            <a:off x="16208" y="4416316"/>
            <a:ext cx="7404591" cy="646331"/>
          </a:xfrm>
          <a:prstGeom prst="rect">
            <a:avLst/>
          </a:prstGeom>
          <a:noFill/>
        </p:spPr>
        <p:txBody>
          <a:bodyPr wrap="none" rtlCol="0">
            <a:spAutoFit/>
          </a:bodyPr>
          <a:lstStyle/>
          <a:p>
            <a:r>
              <a:rPr kumimoji="1" lang="ja-JP" altLang="en-US" dirty="0"/>
              <a:t>✔</a:t>
            </a:r>
            <a:r>
              <a:rPr kumimoji="1" lang="en-US" altLang="ja-JP" dirty="0"/>
              <a:t>4</a:t>
            </a:r>
            <a:r>
              <a:rPr kumimoji="1" lang="ja-JP" altLang="en-US" dirty="0"/>
              <a:t>種類の燃焼形態が確認された</a:t>
            </a:r>
            <a:endParaRPr kumimoji="1" lang="en-US" altLang="ja-JP" dirty="0"/>
          </a:p>
          <a:p>
            <a:r>
              <a:rPr kumimoji="1" lang="ja-JP" altLang="en-US" dirty="0"/>
              <a:t>✔貫通高さが大きいとせん断層燃焼モードになる当量比の範囲が広かった</a:t>
            </a:r>
            <a:endParaRPr kumimoji="1" lang="en-US" altLang="ja-JP" dirty="0"/>
          </a:p>
        </p:txBody>
      </p:sp>
      <p:pic>
        <p:nvPicPr>
          <p:cNvPr id="56" name="図 55">
            <a:extLst>
              <a:ext uri="{FF2B5EF4-FFF2-40B4-BE49-F238E27FC236}">
                <a16:creationId xmlns:a16="http://schemas.microsoft.com/office/drawing/2014/main" id="{FF7DBACA-50B3-4A68-8732-A869DC4525D2}"/>
              </a:ext>
            </a:extLst>
          </p:cNvPr>
          <p:cNvPicPr>
            <a:picLocks noChangeAspect="1"/>
          </p:cNvPicPr>
          <p:nvPr/>
        </p:nvPicPr>
        <p:blipFill>
          <a:blip r:embed="rId7"/>
          <a:stretch>
            <a:fillRect/>
          </a:stretch>
        </p:blipFill>
        <p:spPr>
          <a:xfrm>
            <a:off x="2215081" y="5062647"/>
            <a:ext cx="2501877" cy="1127858"/>
          </a:xfrm>
          <a:prstGeom prst="rect">
            <a:avLst/>
          </a:prstGeom>
        </p:spPr>
      </p:pic>
    </p:spTree>
    <p:extLst>
      <p:ext uri="{BB962C8B-B14F-4D97-AF65-F5344CB8AC3E}">
        <p14:creationId xmlns:p14="http://schemas.microsoft.com/office/powerpoint/2010/main" val="2513008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7108A6-BC6C-4C86-AE12-A3C4D0E34FEE}"/>
              </a:ext>
            </a:extLst>
          </p:cNvPr>
          <p:cNvSpPr>
            <a:spLocks noGrp="1"/>
          </p:cNvSpPr>
          <p:nvPr>
            <p:ph type="title"/>
          </p:nvPr>
        </p:nvSpPr>
        <p:spPr>
          <a:xfrm>
            <a:off x="0" y="-19125"/>
            <a:ext cx="9174445" cy="696928"/>
          </a:xfrm>
        </p:spPr>
        <p:txBody>
          <a:bodyPr/>
          <a:lstStyle/>
          <a:p>
            <a:r>
              <a:rPr lang="ja-JP" altLang="en-US" dirty="0"/>
              <a:t>当量比</a:t>
            </a:r>
            <a:r>
              <a:rPr lang="en-US" altLang="ja-JP" dirty="0"/>
              <a:t>0.10</a:t>
            </a:r>
            <a:r>
              <a:rPr lang="ja-JP" altLang="en-US" dirty="0"/>
              <a:t>における貫通高さの影響</a:t>
            </a:r>
            <a:endParaRPr kumimoji="1" lang="ja-JP" altLang="en-US" dirty="0"/>
          </a:p>
        </p:txBody>
      </p:sp>
      <p:sp>
        <p:nvSpPr>
          <p:cNvPr id="4" name="スライド番号プレースホルダー 3">
            <a:extLst>
              <a:ext uri="{FF2B5EF4-FFF2-40B4-BE49-F238E27FC236}">
                <a16:creationId xmlns:a16="http://schemas.microsoft.com/office/drawing/2014/main" id="{F3196262-4290-4D8E-805E-0F2269B391F1}"/>
              </a:ext>
            </a:extLst>
          </p:cNvPr>
          <p:cNvSpPr>
            <a:spLocks noGrp="1"/>
          </p:cNvSpPr>
          <p:nvPr>
            <p:ph type="sldNum" sz="quarter" idx="12"/>
          </p:nvPr>
        </p:nvSpPr>
        <p:spPr/>
        <p:txBody>
          <a:bodyPr/>
          <a:lstStyle/>
          <a:p>
            <a:fld id="{3CB7807C-90E9-479D-8E31-32AA07ACDF41}" type="slidenum">
              <a:rPr kumimoji="1" lang="ja-JP" altLang="en-US" smtClean="0"/>
              <a:t>11</a:t>
            </a:fld>
            <a:endParaRPr kumimoji="1" lang="ja-JP" altLang="en-US"/>
          </a:p>
        </p:txBody>
      </p:sp>
      <p:sp>
        <p:nvSpPr>
          <p:cNvPr id="8" name="テキスト ボックス 7">
            <a:extLst>
              <a:ext uri="{FF2B5EF4-FFF2-40B4-BE49-F238E27FC236}">
                <a16:creationId xmlns:a16="http://schemas.microsoft.com/office/drawing/2014/main" id="{137D0BFE-9A89-4A3A-AEAE-3FCA414B5EFE}"/>
              </a:ext>
            </a:extLst>
          </p:cNvPr>
          <p:cNvSpPr txBox="1"/>
          <p:nvPr/>
        </p:nvSpPr>
        <p:spPr>
          <a:xfrm>
            <a:off x="5820433" y="4356292"/>
            <a:ext cx="4168129" cy="1754326"/>
          </a:xfrm>
          <a:prstGeom prst="rect">
            <a:avLst/>
          </a:prstGeom>
          <a:noFill/>
        </p:spPr>
        <p:txBody>
          <a:bodyPr wrap="none" rtlCol="0">
            <a:spAutoFit/>
          </a:bodyPr>
          <a:lstStyle/>
          <a:p>
            <a:r>
              <a:rPr lang="ja-JP" altLang="en-US" dirty="0">
                <a:highlight>
                  <a:srgbClr val="FFFF00"/>
                </a:highlight>
              </a:rPr>
              <a:t>穴径</a:t>
            </a:r>
            <a:r>
              <a:rPr lang="en-US" altLang="ja-JP" dirty="0">
                <a:highlight>
                  <a:srgbClr val="FFFF00"/>
                </a:highlight>
              </a:rPr>
              <a:t>2mm(</a:t>
            </a:r>
            <a:r>
              <a:rPr lang="ja-JP" altLang="en-US" dirty="0">
                <a:highlight>
                  <a:srgbClr val="FFFF00"/>
                </a:highlight>
              </a:rPr>
              <a:t>せん断層燃焼</a:t>
            </a:r>
            <a:r>
              <a:rPr lang="en-US" altLang="ja-JP" dirty="0">
                <a:highlight>
                  <a:srgbClr val="FFFF00"/>
                </a:highlight>
              </a:rPr>
              <a:t>)</a:t>
            </a:r>
          </a:p>
          <a:p>
            <a:endParaRPr lang="en-US" altLang="ja-JP" dirty="0"/>
          </a:p>
          <a:p>
            <a:r>
              <a:rPr kumimoji="1" lang="ja-JP" altLang="en-US" dirty="0"/>
              <a:t>貫通高さが大きい</a:t>
            </a:r>
            <a:endParaRPr kumimoji="1" lang="en-US" altLang="ja-JP" dirty="0"/>
          </a:p>
          <a:p>
            <a:r>
              <a:rPr lang="ja-JP" altLang="en-US" dirty="0"/>
              <a:t>→キャビティに供給される燃料が少ない</a:t>
            </a:r>
            <a:endParaRPr lang="en-US" altLang="ja-JP" dirty="0"/>
          </a:p>
          <a:p>
            <a:r>
              <a:rPr kumimoji="1" lang="ja-JP" altLang="en-US" dirty="0"/>
              <a:t>→キャビティ前縁付近ではく離が起きない</a:t>
            </a:r>
            <a:endParaRPr kumimoji="1" lang="en-US" altLang="ja-JP" dirty="0"/>
          </a:p>
          <a:p>
            <a:r>
              <a:rPr lang="ja-JP" altLang="en-US" dirty="0"/>
              <a:t>→</a:t>
            </a:r>
            <a:r>
              <a:rPr kumimoji="1" lang="ja-JP" altLang="en-US" dirty="0"/>
              <a:t>そのまません断層燃焼モードが続く</a:t>
            </a:r>
          </a:p>
        </p:txBody>
      </p:sp>
      <p:pic>
        <p:nvPicPr>
          <p:cNvPr id="15" name="図 14">
            <a:extLst>
              <a:ext uri="{FF2B5EF4-FFF2-40B4-BE49-F238E27FC236}">
                <a16:creationId xmlns:a16="http://schemas.microsoft.com/office/drawing/2014/main" id="{BAB0C6B0-B8DB-415C-9894-9651CFD1E8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638662" y="3802294"/>
            <a:ext cx="2249723" cy="2308324"/>
          </a:xfrm>
          <a:prstGeom prst="rect">
            <a:avLst/>
          </a:prstGeom>
        </p:spPr>
      </p:pic>
      <p:pic>
        <p:nvPicPr>
          <p:cNvPr id="17" name="図 16">
            <a:extLst>
              <a:ext uri="{FF2B5EF4-FFF2-40B4-BE49-F238E27FC236}">
                <a16:creationId xmlns:a16="http://schemas.microsoft.com/office/drawing/2014/main" id="{46643964-99E7-44DB-A7D7-20683A327D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147998" y="1738385"/>
            <a:ext cx="2378823" cy="2352581"/>
          </a:xfrm>
          <a:prstGeom prst="rect">
            <a:avLst/>
          </a:prstGeom>
        </p:spPr>
      </p:pic>
      <p:sp>
        <p:nvSpPr>
          <p:cNvPr id="9" name="テキスト ボックス 8">
            <a:extLst>
              <a:ext uri="{FF2B5EF4-FFF2-40B4-BE49-F238E27FC236}">
                <a16:creationId xmlns:a16="http://schemas.microsoft.com/office/drawing/2014/main" id="{CCDE314A-A60B-43A3-AF20-E598424BB3C8}"/>
              </a:ext>
            </a:extLst>
          </p:cNvPr>
          <p:cNvSpPr txBox="1"/>
          <p:nvPr/>
        </p:nvSpPr>
        <p:spPr>
          <a:xfrm>
            <a:off x="2339502" y="810466"/>
            <a:ext cx="4168129" cy="2585323"/>
          </a:xfrm>
          <a:prstGeom prst="rect">
            <a:avLst/>
          </a:prstGeom>
          <a:noFill/>
        </p:spPr>
        <p:txBody>
          <a:bodyPr wrap="none" rtlCol="0">
            <a:spAutoFit/>
          </a:bodyPr>
          <a:lstStyle/>
          <a:p>
            <a:r>
              <a:rPr kumimoji="1" lang="ja-JP" altLang="en-US" dirty="0">
                <a:highlight>
                  <a:srgbClr val="FFFF00"/>
                </a:highlight>
              </a:rPr>
              <a:t>穴径</a:t>
            </a:r>
            <a:r>
              <a:rPr kumimoji="1" lang="en-US" altLang="ja-JP" dirty="0">
                <a:highlight>
                  <a:srgbClr val="FFFF00"/>
                </a:highlight>
              </a:rPr>
              <a:t>4mm(jet wake</a:t>
            </a:r>
            <a:r>
              <a:rPr kumimoji="1" lang="ja-JP" altLang="en-US" dirty="0">
                <a:highlight>
                  <a:srgbClr val="FFFF00"/>
                </a:highlight>
              </a:rPr>
              <a:t>燃焼</a:t>
            </a:r>
            <a:r>
              <a:rPr kumimoji="1" lang="en-US" altLang="ja-JP" dirty="0">
                <a:highlight>
                  <a:srgbClr val="FFFF00"/>
                </a:highlight>
              </a:rPr>
              <a:t>)</a:t>
            </a:r>
          </a:p>
          <a:p>
            <a:endParaRPr kumimoji="1" lang="en-US" altLang="ja-JP" dirty="0"/>
          </a:p>
          <a:p>
            <a:r>
              <a:rPr lang="ja-JP" altLang="en-US" dirty="0"/>
              <a:t>貫通高さが小さい</a:t>
            </a:r>
            <a:endParaRPr lang="en-US" altLang="ja-JP" dirty="0"/>
          </a:p>
          <a:p>
            <a:r>
              <a:rPr kumimoji="1" lang="ja-JP" altLang="en-US" dirty="0"/>
              <a:t>→キャビティに供給される燃料が多い</a:t>
            </a:r>
            <a:endParaRPr kumimoji="1" lang="en-US" altLang="ja-JP" dirty="0"/>
          </a:p>
          <a:p>
            <a:r>
              <a:rPr lang="ja-JP" altLang="en-US" dirty="0"/>
              <a:t>→燃焼が強く、キャビティ前縁付近で</a:t>
            </a:r>
            <a:endParaRPr lang="en-US" altLang="ja-JP" dirty="0"/>
          </a:p>
          <a:p>
            <a:r>
              <a:rPr lang="ja-JP" altLang="en-US" dirty="0"/>
              <a:t>圧力上昇、境界層が剥離</a:t>
            </a:r>
            <a:endParaRPr lang="en-US" altLang="ja-JP" dirty="0"/>
          </a:p>
          <a:p>
            <a:r>
              <a:rPr kumimoji="1" lang="ja-JP" altLang="en-US" dirty="0"/>
              <a:t>→燃料噴流の後ろの再循環領域と繋がり</a:t>
            </a:r>
            <a:endParaRPr kumimoji="1" lang="en-US" altLang="ja-JP" dirty="0"/>
          </a:p>
          <a:p>
            <a:r>
              <a:rPr kumimoji="1" lang="en-US" altLang="ja-JP" dirty="0"/>
              <a:t>jet wake</a:t>
            </a:r>
            <a:r>
              <a:rPr kumimoji="1" lang="ja-JP" altLang="en-US" dirty="0"/>
              <a:t>燃焼モードとなる</a:t>
            </a:r>
            <a:endParaRPr lang="en-US" altLang="ja-JP" dirty="0"/>
          </a:p>
          <a:p>
            <a:endParaRPr kumimoji="1" lang="ja-JP" altLang="en-US" dirty="0"/>
          </a:p>
        </p:txBody>
      </p:sp>
      <p:cxnSp>
        <p:nvCxnSpPr>
          <p:cNvPr id="10" name="直線コネクタ 9">
            <a:extLst>
              <a:ext uri="{FF2B5EF4-FFF2-40B4-BE49-F238E27FC236}">
                <a16:creationId xmlns:a16="http://schemas.microsoft.com/office/drawing/2014/main" id="{5C355C7B-2288-4394-BD33-B01035B83616}"/>
              </a:ext>
            </a:extLst>
          </p:cNvPr>
          <p:cNvCxnSpPr>
            <a:cxnSpLocks/>
          </p:cNvCxnSpPr>
          <p:nvPr/>
        </p:nvCxnSpPr>
        <p:spPr>
          <a:xfrm>
            <a:off x="2638662" y="5685064"/>
            <a:ext cx="12910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B09A4C6A-057E-4C42-8E52-D8DF60CF3446}"/>
              </a:ext>
            </a:extLst>
          </p:cNvPr>
          <p:cNvCxnSpPr>
            <a:cxnSpLocks/>
          </p:cNvCxnSpPr>
          <p:nvPr/>
        </p:nvCxnSpPr>
        <p:spPr>
          <a:xfrm>
            <a:off x="3920217" y="5685064"/>
            <a:ext cx="0" cy="42555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590D7E14-321C-4D8B-834D-F5D3FAB250BC}"/>
              </a:ext>
            </a:extLst>
          </p:cNvPr>
          <p:cNvCxnSpPr>
            <a:cxnSpLocks/>
          </p:cNvCxnSpPr>
          <p:nvPr/>
        </p:nvCxnSpPr>
        <p:spPr>
          <a:xfrm flipV="1">
            <a:off x="3001347" y="5685064"/>
            <a:ext cx="0" cy="42555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03F56321-0496-46B3-818F-AFC3140EF641}"/>
              </a:ext>
            </a:extLst>
          </p:cNvPr>
          <p:cNvCxnSpPr>
            <a:cxnSpLocks/>
          </p:cNvCxnSpPr>
          <p:nvPr/>
        </p:nvCxnSpPr>
        <p:spPr>
          <a:xfrm flipV="1">
            <a:off x="7147998" y="3630386"/>
            <a:ext cx="1333333" cy="1597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62F4B3EF-1ABF-4C0A-B7E3-96F8A3112950}"/>
              </a:ext>
            </a:extLst>
          </p:cNvPr>
          <p:cNvCxnSpPr/>
          <p:nvPr/>
        </p:nvCxnSpPr>
        <p:spPr>
          <a:xfrm>
            <a:off x="8481331" y="3630386"/>
            <a:ext cx="0" cy="4772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32507584-DF98-4F27-ABF7-67043DCD9AC4}"/>
              </a:ext>
            </a:extLst>
          </p:cNvPr>
          <p:cNvCxnSpPr>
            <a:cxnSpLocks/>
          </p:cNvCxnSpPr>
          <p:nvPr/>
        </p:nvCxnSpPr>
        <p:spPr>
          <a:xfrm flipV="1">
            <a:off x="7529803" y="3646362"/>
            <a:ext cx="0" cy="44460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楕円 24">
            <a:extLst>
              <a:ext uri="{FF2B5EF4-FFF2-40B4-BE49-F238E27FC236}">
                <a16:creationId xmlns:a16="http://schemas.microsoft.com/office/drawing/2014/main" id="{34F8B6B3-9553-4F53-97F0-42426618B9AA}"/>
              </a:ext>
            </a:extLst>
          </p:cNvPr>
          <p:cNvSpPr/>
          <p:nvPr/>
        </p:nvSpPr>
        <p:spPr>
          <a:xfrm>
            <a:off x="7848600" y="2847975"/>
            <a:ext cx="1838323" cy="69530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a:extLst>
              <a:ext uri="{FF2B5EF4-FFF2-40B4-BE49-F238E27FC236}">
                <a16:creationId xmlns:a16="http://schemas.microsoft.com/office/drawing/2014/main" id="{58C8FA29-A368-435E-ADA4-B2A182C7D843}"/>
              </a:ext>
            </a:extLst>
          </p:cNvPr>
          <p:cNvSpPr/>
          <p:nvPr/>
        </p:nvSpPr>
        <p:spPr>
          <a:xfrm>
            <a:off x="3132683" y="5444690"/>
            <a:ext cx="1838323" cy="27962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0" name="コネクタ: カギ線 29">
            <a:extLst>
              <a:ext uri="{FF2B5EF4-FFF2-40B4-BE49-F238E27FC236}">
                <a16:creationId xmlns:a16="http://schemas.microsoft.com/office/drawing/2014/main" id="{B053BD53-39C7-4A57-A324-9F15916A3A44}"/>
              </a:ext>
            </a:extLst>
          </p:cNvPr>
          <p:cNvCxnSpPr>
            <a:cxnSpLocks/>
          </p:cNvCxnSpPr>
          <p:nvPr/>
        </p:nvCxnSpPr>
        <p:spPr>
          <a:xfrm rot="5400000">
            <a:off x="3258644" y="3267585"/>
            <a:ext cx="5762857" cy="621543"/>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33" name="図 32" descr="ボールを打つテニスプレーヤー&#10;&#10;自動的に生成された説明">
            <a:extLst>
              <a:ext uri="{FF2B5EF4-FFF2-40B4-BE49-F238E27FC236}">
                <a16:creationId xmlns:a16="http://schemas.microsoft.com/office/drawing/2014/main" id="{46AA896E-1949-4FE7-BBE5-A40FF2506D8E}"/>
              </a:ext>
            </a:extLst>
          </p:cNvPr>
          <p:cNvPicPr>
            <a:picLocks noChangeAspect="1"/>
          </p:cNvPicPr>
          <p:nvPr/>
        </p:nvPicPr>
        <p:blipFill rotWithShape="1">
          <a:blip r:embed="rId5">
            <a:extLst>
              <a:ext uri="{28A0092B-C50C-407E-A947-70E740481C1C}">
                <a14:useLocalDpi xmlns:a14="http://schemas.microsoft.com/office/drawing/2010/main" val="0"/>
              </a:ext>
            </a:extLst>
          </a:blip>
          <a:srcRect l="8077" r="9561"/>
          <a:stretch/>
        </p:blipFill>
        <p:spPr>
          <a:xfrm>
            <a:off x="9870641" y="810466"/>
            <a:ext cx="1846769" cy="5572227"/>
          </a:xfrm>
          <a:prstGeom prst="rect">
            <a:avLst/>
          </a:prstGeom>
        </p:spPr>
      </p:pic>
      <p:pic>
        <p:nvPicPr>
          <p:cNvPr id="35" name="図 34" descr="ダイアグラム, 矢印&#10;&#10;自動的に生成された説明">
            <a:extLst>
              <a:ext uri="{FF2B5EF4-FFF2-40B4-BE49-F238E27FC236}">
                <a16:creationId xmlns:a16="http://schemas.microsoft.com/office/drawing/2014/main" id="{BD6D0982-D522-4B9C-AFFB-88EDD2203A26}"/>
              </a:ext>
            </a:extLst>
          </p:cNvPr>
          <p:cNvPicPr>
            <a:picLocks noChangeAspect="1"/>
          </p:cNvPicPr>
          <p:nvPr/>
        </p:nvPicPr>
        <p:blipFill rotWithShape="1">
          <a:blip r:embed="rId6">
            <a:extLst>
              <a:ext uri="{28A0092B-C50C-407E-A947-70E740481C1C}">
                <a14:useLocalDpi xmlns:a14="http://schemas.microsoft.com/office/drawing/2010/main" val="0"/>
              </a:ext>
            </a:extLst>
          </a:blip>
          <a:srcRect l="8829" r="3696"/>
          <a:stretch/>
        </p:blipFill>
        <p:spPr>
          <a:xfrm>
            <a:off x="572996" y="810466"/>
            <a:ext cx="1602322" cy="5578323"/>
          </a:xfrm>
          <a:prstGeom prst="rect">
            <a:avLst/>
          </a:prstGeom>
        </p:spPr>
      </p:pic>
      <p:sp>
        <p:nvSpPr>
          <p:cNvPr id="36" name="矢印: 下 35">
            <a:extLst>
              <a:ext uri="{FF2B5EF4-FFF2-40B4-BE49-F238E27FC236}">
                <a16:creationId xmlns:a16="http://schemas.microsoft.com/office/drawing/2014/main" id="{A5798F3D-45C2-4EA3-90DB-F92A3E31734B}"/>
              </a:ext>
            </a:extLst>
          </p:cNvPr>
          <p:cNvSpPr/>
          <p:nvPr/>
        </p:nvSpPr>
        <p:spPr>
          <a:xfrm>
            <a:off x="203872" y="1200451"/>
            <a:ext cx="189001" cy="51883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a:extLst>
              <a:ext uri="{FF2B5EF4-FFF2-40B4-BE49-F238E27FC236}">
                <a16:creationId xmlns:a16="http://schemas.microsoft.com/office/drawing/2014/main" id="{245F4982-3413-4F81-8700-AF75C928AD93}"/>
              </a:ext>
            </a:extLst>
          </p:cNvPr>
          <p:cNvSpPr txBox="1"/>
          <p:nvPr/>
        </p:nvSpPr>
        <p:spPr>
          <a:xfrm>
            <a:off x="-43971" y="831119"/>
            <a:ext cx="646331" cy="369332"/>
          </a:xfrm>
          <a:prstGeom prst="rect">
            <a:avLst/>
          </a:prstGeom>
          <a:noFill/>
        </p:spPr>
        <p:txBody>
          <a:bodyPr wrap="none" rtlCol="0">
            <a:spAutoFit/>
          </a:bodyPr>
          <a:lstStyle/>
          <a:p>
            <a:r>
              <a:rPr kumimoji="1" lang="ja-JP" altLang="en-US" dirty="0"/>
              <a:t>着火</a:t>
            </a:r>
          </a:p>
        </p:txBody>
      </p:sp>
      <p:sp>
        <p:nvSpPr>
          <p:cNvPr id="38" name="矢印: 下 37">
            <a:extLst>
              <a:ext uri="{FF2B5EF4-FFF2-40B4-BE49-F238E27FC236}">
                <a16:creationId xmlns:a16="http://schemas.microsoft.com/office/drawing/2014/main" id="{477155C1-845E-4141-A8C0-E3A267F414E5}"/>
              </a:ext>
            </a:extLst>
          </p:cNvPr>
          <p:cNvSpPr/>
          <p:nvPr/>
        </p:nvSpPr>
        <p:spPr>
          <a:xfrm>
            <a:off x="11849558" y="1194355"/>
            <a:ext cx="189001" cy="51883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0CC610B6-32B1-47F9-A9ED-141E9E4973FB}"/>
              </a:ext>
            </a:extLst>
          </p:cNvPr>
          <p:cNvSpPr txBox="1"/>
          <p:nvPr/>
        </p:nvSpPr>
        <p:spPr>
          <a:xfrm>
            <a:off x="11620892" y="846779"/>
            <a:ext cx="646331" cy="369332"/>
          </a:xfrm>
          <a:prstGeom prst="rect">
            <a:avLst/>
          </a:prstGeom>
          <a:noFill/>
        </p:spPr>
        <p:txBody>
          <a:bodyPr wrap="none" rtlCol="0">
            <a:spAutoFit/>
          </a:bodyPr>
          <a:lstStyle/>
          <a:p>
            <a:r>
              <a:rPr kumimoji="1" lang="ja-JP" altLang="en-US" dirty="0"/>
              <a:t>着火</a:t>
            </a:r>
          </a:p>
        </p:txBody>
      </p:sp>
    </p:spTree>
    <p:extLst>
      <p:ext uri="{BB962C8B-B14F-4D97-AF65-F5344CB8AC3E}">
        <p14:creationId xmlns:p14="http://schemas.microsoft.com/office/powerpoint/2010/main" val="268203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DC0A07-44AD-4C4E-9236-6B3CE3DD8BC0}"/>
              </a:ext>
            </a:extLst>
          </p:cNvPr>
          <p:cNvSpPr>
            <a:spLocks noGrp="1"/>
          </p:cNvSpPr>
          <p:nvPr>
            <p:ph type="title"/>
          </p:nvPr>
        </p:nvSpPr>
        <p:spPr>
          <a:xfrm>
            <a:off x="16208" y="-1"/>
            <a:ext cx="7913847" cy="1089103"/>
          </a:xfrm>
        </p:spPr>
        <p:txBody>
          <a:bodyPr>
            <a:normAutofit/>
          </a:bodyPr>
          <a:lstStyle/>
          <a:p>
            <a:r>
              <a:rPr kumimoji="1" lang="ja-JP" altLang="en-US" dirty="0"/>
              <a:t>当量比</a:t>
            </a:r>
            <a:r>
              <a:rPr kumimoji="1" lang="en-US" altLang="ja-JP" dirty="0"/>
              <a:t>0.15</a:t>
            </a:r>
            <a:r>
              <a:rPr kumimoji="1" lang="ja-JP" altLang="en-US" dirty="0"/>
              <a:t>における貫通高さの影響</a:t>
            </a:r>
            <a:br>
              <a:rPr kumimoji="1" lang="en-US" altLang="ja-JP" dirty="0"/>
            </a:br>
            <a:endParaRPr kumimoji="1" lang="ja-JP" altLang="en-US" dirty="0"/>
          </a:p>
        </p:txBody>
      </p:sp>
      <p:sp>
        <p:nvSpPr>
          <p:cNvPr id="3" name="コンテンツ プレースホルダー 2">
            <a:extLst>
              <a:ext uri="{FF2B5EF4-FFF2-40B4-BE49-F238E27FC236}">
                <a16:creationId xmlns:a16="http://schemas.microsoft.com/office/drawing/2014/main" id="{FA8F7BC6-A183-4FA4-83A3-D43C08A15AFC}"/>
              </a:ext>
            </a:extLst>
          </p:cNvPr>
          <p:cNvSpPr>
            <a:spLocks noGrp="1"/>
          </p:cNvSpPr>
          <p:nvPr>
            <p:ph idx="1"/>
          </p:nvPr>
        </p:nvSpPr>
        <p:spPr>
          <a:xfrm>
            <a:off x="177930" y="853861"/>
            <a:ext cx="7283867" cy="1690998"/>
          </a:xfrm>
        </p:spPr>
        <p:txBody>
          <a:bodyPr>
            <a:normAutofit/>
          </a:bodyPr>
          <a:lstStyle/>
          <a:p>
            <a:r>
              <a:rPr lang="ja-JP" altLang="en-US" sz="1800" dirty="0"/>
              <a:t>当量比</a:t>
            </a:r>
            <a:r>
              <a:rPr lang="en-US" altLang="ja-JP" sz="1800" dirty="0"/>
              <a:t>0.10</a:t>
            </a:r>
            <a:r>
              <a:rPr lang="ja-JP" altLang="en-US" sz="1800" dirty="0"/>
              <a:t>の場合と同様の理由で燃焼形態に違いが出たと考えられる</a:t>
            </a:r>
            <a:endParaRPr lang="en-US" altLang="ja-JP" sz="1800" dirty="0"/>
          </a:p>
          <a:p>
            <a:endParaRPr lang="en-US" altLang="ja-JP" sz="1800" dirty="0"/>
          </a:p>
          <a:p>
            <a:r>
              <a:rPr lang="ja-JP" altLang="en-US" sz="1800" dirty="0"/>
              <a:t>ただし穴径</a:t>
            </a:r>
            <a:r>
              <a:rPr kumimoji="1" lang="en-US" altLang="ja-JP" sz="1800" dirty="0"/>
              <a:t>3mm</a:t>
            </a:r>
            <a:r>
              <a:rPr kumimoji="1" lang="ja-JP" altLang="en-US" sz="1800" dirty="0"/>
              <a:t>、</a:t>
            </a:r>
            <a:r>
              <a:rPr kumimoji="1" lang="en-US" altLang="ja-JP" sz="1800" dirty="0"/>
              <a:t>4mm</a:t>
            </a:r>
            <a:r>
              <a:rPr kumimoji="1" lang="ja-JP" altLang="en-US" sz="1800" dirty="0"/>
              <a:t>において</a:t>
            </a:r>
            <a:r>
              <a:rPr kumimoji="1" lang="en-US" altLang="ja-JP" sz="1800" dirty="0"/>
              <a:t>jet wake</a:t>
            </a:r>
            <a:r>
              <a:rPr kumimoji="1" lang="ja-JP" altLang="en-US" sz="1800" dirty="0"/>
              <a:t>での燃焼が強く、熱閉塞が起きて</a:t>
            </a:r>
            <a:endParaRPr kumimoji="1" lang="en-US" altLang="ja-JP" sz="1800" dirty="0"/>
          </a:p>
          <a:p>
            <a:r>
              <a:rPr lang="ja-JP" altLang="en-US" sz="1800" dirty="0"/>
              <a:t>ラム・スクラム振動モードになった</a:t>
            </a:r>
            <a:endParaRPr lang="en-US" altLang="ja-JP" sz="1800" dirty="0"/>
          </a:p>
          <a:p>
            <a:pPr marL="0" indent="0">
              <a:buNone/>
            </a:pPr>
            <a:endParaRPr kumimoji="1" lang="ja-JP" altLang="en-US" sz="1800" dirty="0"/>
          </a:p>
        </p:txBody>
      </p:sp>
      <p:sp>
        <p:nvSpPr>
          <p:cNvPr id="4" name="スライド番号プレースホルダー 3">
            <a:extLst>
              <a:ext uri="{FF2B5EF4-FFF2-40B4-BE49-F238E27FC236}">
                <a16:creationId xmlns:a16="http://schemas.microsoft.com/office/drawing/2014/main" id="{065AC1B7-AC27-41AA-BE1F-097B749E40DE}"/>
              </a:ext>
            </a:extLst>
          </p:cNvPr>
          <p:cNvSpPr>
            <a:spLocks noGrp="1"/>
          </p:cNvSpPr>
          <p:nvPr>
            <p:ph type="sldNum" sz="quarter" idx="12"/>
          </p:nvPr>
        </p:nvSpPr>
        <p:spPr/>
        <p:txBody>
          <a:bodyPr/>
          <a:lstStyle/>
          <a:p>
            <a:fld id="{3CB7807C-90E9-479D-8E31-32AA07ACDF41}" type="slidenum">
              <a:rPr kumimoji="1" lang="ja-JP" altLang="en-US" smtClean="0"/>
              <a:t>12</a:t>
            </a:fld>
            <a:endParaRPr kumimoji="1" lang="ja-JP" altLang="en-US"/>
          </a:p>
        </p:txBody>
      </p:sp>
      <p:pic>
        <p:nvPicPr>
          <p:cNvPr id="7" name="図 6">
            <a:extLst>
              <a:ext uri="{FF2B5EF4-FFF2-40B4-BE49-F238E27FC236}">
                <a16:creationId xmlns:a16="http://schemas.microsoft.com/office/drawing/2014/main" id="{2DFC8352-F312-45CA-9240-38DC1902D00D}"/>
              </a:ext>
            </a:extLst>
          </p:cNvPr>
          <p:cNvPicPr>
            <a:picLocks noChangeAspect="1"/>
          </p:cNvPicPr>
          <p:nvPr/>
        </p:nvPicPr>
        <p:blipFill>
          <a:blip r:embed="rId3"/>
          <a:stretch>
            <a:fillRect/>
          </a:stretch>
        </p:blipFill>
        <p:spPr>
          <a:xfrm>
            <a:off x="1380528" y="4401216"/>
            <a:ext cx="2162377" cy="1126553"/>
          </a:xfrm>
          <a:prstGeom prst="rect">
            <a:avLst/>
          </a:prstGeom>
        </p:spPr>
      </p:pic>
      <p:pic>
        <p:nvPicPr>
          <p:cNvPr id="8" name="図 7">
            <a:extLst>
              <a:ext uri="{FF2B5EF4-FFF2-40B4-BE49-F238E27FC236}">
                <a16:creationId xmlns:a16="http://schemas.microsoft.com/office/drawing/2014/main" id="{DF7E5EE6-814A-48E2-BC5B-FA7BB1795B5A}"/>
              </a:ext>
            </a:extLst>
          </p:cNvPr>
          <p:cNvPicPr>
            <a:picLocks noChangeAspect="1"/>
          </p:cNvPicPr>
          <p:nvPr/>
        </p:nvPicPr>
        <p:blipFill>
          <a:blip r:embed="rId4"/>
          <a:stretch>
            <a:fillRect/>
          </a:stretch>
        </p:blipFill>
        <p:spPr>
          <a:xfrm>
            <a:off x="6124858" y="4428470"/>
            <a:ext cx="2211963" cy="1112673"/>
          </a:xfrm>
          <a:prstGeom prst="rect">
            <a:avLst/>
          </a:prstGeom>
        </p:spPr>
      </p:pic>
      <p:pic>
        <p:nvPicPr>
          <p:cNvPr id="9" name="図 8">
            <a:extLst>
              <a:ext uri="{FF2B5EF4-FFF2-40B4-BE49-F238E27FC236}">
                <a16:creationId xmlns:a16="http://schemas.microsoft.com/office/drawing/2014/main" id="{643EE735-0B9A-45A0-AA18-39A87C5C1477}"/>
              </a:ext>
            </a:extLst>
          </p:cNvPr>
          <p:cNvPicPr>
            <a:picLocks noChangeAspect="1"/>
          </p:cNvPicPr>
          <p:nvPr/>
        </p:nvPicPr>
        <p:blipFill>
          <a:blip r:embed="rId5"/>
          <a:stretch>
            <a:fillRect/>
          </a:stretch>
        </p:blipFill>
        <p:spPr>
          <a:xfrm>
            <a:off x="3678284" y="4396440"/>
            <a:ext cx="2208012" cy="1126553"/>
          </a:xfrm>
          <a:prstGeom prst="rect">
            <a:avLst/>
          </a:prstGeom>
        </p:spPr>
      </p:pic>
      <p:pic>
        <p:nvPicPr>
          <p:cNvPr id="10" name="図 9">
            <a:extLst>
              <a:ext uri="{FF2B5EF4-FFF2-40B4-BE49-F238E27FC236}">
                <a16:creationId xmlns:a16="http://schemas.microsoft.com/office/drawing/2014/main" id="{EAA6A019-1556-4E80-8E93-D53F4F9F162A}"/>
              </a:ext>
            </a:extLst>
          </p:cNvPr>
          <p:cNvPicPr>
            <a:picLocks noChangeAspect="1"/>
          </p:cNvPicPr>
          <p:nvPr/>
        </p:nvPicPr>
        <p:blipFill>
          <a:blip r:embed="rId6"/>
          <a:stretch>
            <a:fillRect/>
          </a:stretch>
        </p:blipFill>
        <p:spPr>
          <a:xfrm>
            <a:off x="1409953" y="3233712"/>
            <a:ext cx="2132952" cy="1162728"/>
          </a:xfrm>
          <a:prstGeom prst="rect">
            <a:avLst/>
          </a:prstGeom>
        </p:spPr>
      </p:pic>
      <p:pic>
        <p:nvPicPr>
          <p:cNvPr id="11" name="図 10">
            <a:extLst>
              <a:ext uri="{FF2B5EF4-FFF2-40B4-BE49-F238E27FC236}">
                <a16:creationId xmlns:a16="http://schemas.microsoft.com/office/drawing/2014/main" id="{7566DED4-CACF-4166-BF67-DEABDD63AD34}"/>
              </a:ext>
            </a:extLst>
          </p:cNvPr>
          <p:cNvPicPr>
            <a:picLocks noChangeAspect="1"/>
          </p:cNvPicPr>
          <p:nvPr/>
        </p:nvPicPr>
        <p:blipFill>
          <a:blip r:embed="rId7"/>
          <a:stretch>
            <a:fillRect/>
          </a:stretch>
        </p:blipFill>
        <p:spPr>
          <a:xfrm>
            <a:off x="3691220" y="3270501"/>
            <a:ext cx="2208012" cy="1126553"/>
          </a:xfrm>
          <a:prstGeom prst="rect">
            <a:avLst/>
          </a:prstGeom>
        </p:spPr>
      </p:pic>
      <p:pic>
        <p:nvPicPr>
          <p:cNvPr id="12" name="図 11">
            <a:extLst>
              <a:ext uri="{FF2B5EF4-FFF2-40B4-BE49-F238E27FC236}">
                <a16:creationId xmlns:a16="http://schemas.microsoft.com/office/drawing/2014/main" id="{563E84F6-19E4-4999-908D-B63D691A69B5}"/>
              </a:ext>
            </a:extLst>
          </p:cNvPr>
          <p:cNvPicPr>
            <a:picLocks noChangeAspect="1"/>
          </p:cNvPicPr>
          <p:nvPr/>
        </p:nvPicPr>
        <p:blipFill>
          <a:blip r:embed="rId8"/>
          <a:stretch>
            <a:fillRect/>
          </a:stretch>
        </p:blipFill>
        <p:spPr>
          <a:xfrm>
            <a:off x="6148645" y="3266726"/>
            <a:ext cx="2188176" cy="1161761"/>
          </a:xfrm>
          <a:prstGeom prst="rect">
            <a:avLst/>
          </a:prstGeom>
        </p:spPr>
      </p:pic>
      <p:sp>
        <p:nvSpPr>
          <p:cNvPr id="13" name="テキスト ボックス 12">
            <a:extLst>
              <a:ext uri="{FF2B5EF4-FFF2-40B4-BE49-F238E27FC236}">
                <a16:creationId xmlns:a16="http://schemas.microsoft.com/office/drawing/2014/main" id="{31BDA60D-8E23-4795-A519-688D54F3B876}"/>
              </a:ext>
            </a:extLst>
          </p:cNvPr>
          <p:cNvSpPr txBox="1"/>
          <p:nvPr/>
        </p:nvSpPr>
        <p:spPr>
          <a:xfrm>
            <a:off x="1463966" y="2877521"/>
            <a:ext cx="7358105" cy="369332"/>
          </a:xfrm>
          <a:prstGeom prst="rect">
            <a:avLst/>
          </a:prstGeom>
          <a:noFill/>
        </p:spPr>
        <p:txBody>
          <a:bodyPr wrap="none" rtlCol="0">
            <a:spAutoFit/>
          </a:bodyPr>
          <a:lstStyle/>
          <a:p>
            <a:r>
              <a:rPr kumimoji="1" lang="en-US" altLang="ja-JP" dirty="0"/>
              <a:t>2mm(</a:t>
            </a:r>
            <a:r>
              <a:rPr kumimoji="1" lang="ja-JP" altLang="en-US" dirty="0"/>
              <a:t>せん断層</a:t>
            </a:r>
            <a:r>
              <a:rPr kumimoji="1" lang="en-US" altLang="ja-JP" dirty="0"/>
              <a:t>)         3mm(</a:t>
            </a:r>
            <a:r>
              <a:rPr kumimoji="1" lang="ja-JP" altLang="en-US" dirty="0"/>
              <a:t>ラム</a:t>
            </a:r>
            <a:r>
              <a:rPr lang="ja-JP" altLang="en-US" dirty="0"/>
              <a:t>・スクラム振動</a:t>
            </a:r>
            <a:r>
              <a:rPr kumimoji="1" lang="en-US" altLang="ja-JP" dirty="0"/>
              <a:t>)  4mm(</a:t>
            </a:r>
            <a:r>
              <a:rPr kumimoji="1" lang="ja-JP" altLang="en-US" dirty="0"/>
              <a:t>ラム・スクラム振動</a:t>
            </a:r>
            <a:r>
              <a:rPr kumimoji="1" lang="en-US" altLang="ja-JP" dirty="0"/>
              <a:t>)</a:t>
            </a:r>
            <a:endParaRPr kumimoji="1" lang="ja-JP" altLang="en-US" dirty="0"/>
          </a:p>
        </p:txBody>
      </p:sp>
      <p:sp>
        <p:nvSpPr>
          <p:cNvPr id="14" name="楕円 13">
            <a:extLst>
              <a:ext uri="{FF2B5EF4-FFF2-40B4-BE49-F238E27FC236}">
                <a16:creationId xmlns:a16="http://schemas.microsoft.com/office/drawing/2014/main" id="{9BD9855B-7329-426F-9616-204177C93631}"/>
              </a:ext>
            </a:extLst>
          </p:cNvPr>
          <p:cNvSpPr/>
          <p:nvPr/>
        </p:nvSpPr>
        <p:spPr>
          <a:xfrm>
            <a:off x="1646078" y="3672167"/>
            <a:ext cx="552582" cy="5994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5101CF23-4032-40B2-AA9E-C00B5D3A51F4}"/>
              </a:ext>
            </a:extLst>
          </p:cNvPr>
          <p:cNvSpPr/>
          <p:nvPr/>
        </p:nvSpPr>
        <p:spPr>
          <a:xfrm>
            <a:off x="3819864" y="3672167"/>
            <a:ext cx="552582" cy="5994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421D2015-CF19-4FFA-BB7E-55947B82F3F2}"/>
              </a:ext>
            </a:extLst>
          </p:cNvPr>
          <p:cNvSpPr/>
          <p:nvPr/>
        </p:nvSpPr>
        <p:spPr>
          <a:xfrm>
            <a:off x="6160179" y="3641191"/>
            <a:ext cx="552582" cy="5994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7083B079-7EBE-436A-B7C9-26296963E574}"/>
              </a:ext>
            </a:extLst>
          </p:cNvPr>
          <p:cNvSpPr txBox="1"/>
          <p:nvPr/>
        </p:nvSpPr>
        <p:spPr>
          <a:xfrm>
            <a:off x="8932937" y="719770"/>
            <a:ext cx="2478564" cy="369332"/>
          </a:xfrm>
          <a:prstGeom prst="rect">
            <a:avLst/>
          </a:prstGeom>
          <a:noFill/>
        </p:spPr>
        <p:txBody>
          <a:bodyPr wrap="none" rtlCol="0">
            <a:spAutoFit/>
          </a:bodyPr>
          <a:lstStyle/>
          <a:p>
            <a:r>
              <a:rPr kumimoji="1" lang="en-US" altLang="ja-JP" dirty="0"/>
              <a:t>2mm                        4mm</a:t>
            </a:r>
            <a:endParaRPr kumimoji="1" lang="ja-JP" altLang="en-US" dirty="0"/>
          </a:p>
        </p:txBody>
      </p:sp>
      <p:pic>
        <p:nvPicPr>
          <p:cNvPr id="18" name="図 17">
            <a:extLst>
              <a:ext uri="{FF2B5EF4-FFF2-40B4-BE49-F238E27FC236}">
                <a16:creationId xmlns:a16="http://schemas.microsoft.com/office/drawing/2014/main" id="{467F4EA9-83CA-4B05-A9AC-35E44305E13F}"/>
              </a:ext>
            </a:extLst>
          </p:cNvPr>
          <p:cNvPicPr>
            <a:picLocks noChangeAspect="1"/>
          </p:cNvPicPr>
          <p:nvPr/>
        </p:nvPicPr>
        <p:blipFill>
          <a:blip r:embed="rId9"/>
          <a:stretch>
            <a:fillRect/>
          </a:stretch>
        </p:blipFill>
        <p:spPr>
          <a:xfrm>
            <a:off x="6128880" y="5522993"/>
            <a:ext cx="2207941" cy="936792"/>
          </a:xfrm>
          <a:prstGeom prst="rect">
            <a:avLst/>
          </a:prstGeom>
        </p:spPr>
      </p:pic>
      <p:pic>
        <p:nvPicPr>
          <p:cNvPr id="19" name="図 18">
            <a:extLst>
              <a:ext uri="{FF2B5EF4-FFF2-40B4-BE49-F238E27FC236}">
                <a16:creationId xmlns:a16="http://schemas.microsoft.com/office/drawing/2014/main" id="{BC2D6BD6-D259-4A66-8F39-F438B50F9CDD}"/>
              </a:ext>
            </a:extLst>
          </p:cNvPr>
          <p:cNvPicPr>
            <a:picLocks noChangeAspect="1"/>
          </p:cNvPicPr>
          <p:nvPr/>
        </p:nvPicPr>
        <p:blipFill>
          <a:blip r:embed="rId10"/>
          <a:stretch>
            <a:fillRect/>
          </a:stretch>
        </p:blipFill>
        <p:spPr>
          <a:xfrm>
            <a:off x="3678284" y="5522993"/>
            <a:ext cx="2220947" cy="932769"/>
          </a:xfrm>
          <a:prstGeom prst="rect">
            <a:avLst/>
          </a:prstGeom>
        </p:spPr>
      </p:pic>
      <p:pic>
        <p:nvPicPr>
          <p:cNvPr id="20" name="図 19">
            <a:extLst>
              <a:ext uri="{FF2B5EF4-FFF2-40B4-BE49-F238E27FC236}">
                <a16:creationId xmlns:a16="http://schemas.microsoft.com/office/drawing/2014/main" id="{2B3F41F9-3520-4EB6-857B-EF8C31C9445B}"/>
              </a:ext>
            </a:extLst>
          </p:cNvPr>
          <p:cNvPicPr>
            <a:picLocks noChangeAspect="1"/>
          </p:cNvPicPr>
          <p:nvPr/>
        </p:nvPicPr>
        <p:blipFill>
          <a:blip r:embed="rId11"/>
          <a:stretch>
            <a:fillRect/>
          </a:stretch>
        </p:blipFill>
        <p:spPr>
          <a:xfrm>
            <a:off x="1390343" y="5529089"/>
            <a:ext cx="2168660" cy="920576"/>
          </a:xfrm>
          <a:prstGeom prst="rect">
            <a:avLst/>
          </a:prstGeom>
        </p:spPr>
      </p:pic>
      <p:sp>
        <p:nvSpPr>
          <p:cNvPr id="21" name="テキスト ボックス 20">
            <a:extLst>
              <a:ext uri="{FF2B5EF4-FFF2-40B4-BE49-F238E27FC236}">
                <a16:creationId xmlns:a16="http://schemas.microsoft.com/office/drawing/2014/main" id="{5A6ACA4B-A403-4AB4-8ED7-D4C0B468FE6D}"/>
              </a:ext>
            </a:extLst>
          </p:cNvPr>
          <p:cNvSpPr txBox="1"/>
          <p:nvPr/>
        </p:nvSpPr>
        <p:spPr>
          <a:xfrm>
            <a:off x="-56883" y="3695815"/>
            <a:ext cx="1548822" cy="2308324"/>
          </a:xfrm>
          <a:prstGeom prst="rect">
            <a:avLst/>
          </a:prstGeom>
          <a:noFill/>
        </p:spPr>
        <p:txBody>
          <a:bodyPr wrap="none" rtlCol="0">
            <a:spAutoFit/>
          </a:bodyPr>
          <a:lstStyle/>
          <a:p>
            <a:pPr algn="ctr"/>
            <a:r>
              <a:rPr kumimoji="1" lang="ja-JP" altLang="en-US" dirty="0"/>
              <a:t>シャドウグラフ</a:t>
            </a:r>
            <a:endParaRPr kumimoji="1" lang="en-US" altLang="ja-JP" dirty="0"/>
          </a:p>
          <a:p>
            <a:endParaRPr lang="en-US" altLang="ja-JP" dirty="0"/>
          </a:p>
          <a:p>
            <a:endParaRPr kumimoji="1" lang="en-US" altLang="ja-JP" dirty="0"/>
          </a:p>
          <a:p>
            <a:endParaRPr lang="en-US" altLang="ja-JP" dirty="0"/>
          </a:p>
          <a:p>
            <a:pPr algn="ctr"/>
            <a:r>
              <a:rPr kumimoji="1" lang="en-US" altLang="ja-JP" dirty="0"/>
              <a:t>CH</a:t>
            </a:r>
            <a:r>
              <a:rPr kumimoji="1" lang="ja-JP" altLang="en-US" dirty="0"/>
              <a:t>*</a:t>
            </a:r>
            <a:r>
              <a:rPr kumimoji="1" lang="en-US" altLang="ja-JP" dirty="0"/>
              <a:t>(</a:t>
            </a:r>
            <a:r>
              <a:rPr kumimoji="1" lang="ja-JP" altLang="en-US" dirty="0"/>
              <a:t>平均</a:t>
            </a:r>
            <a:r>
              <a:rPr kumimoji="1" lang="en-US" altLang="ja-JP" dirty="0"/>
              <a:t>)</a:t>
            </a:r>
          </a:p>
          <a:p>
            <a:endParaRPr lang="en-US" altLang="ja-JP" dirty="0"/>
          </a:p>
          <a:p>
            <a:endParaRPr kumimoji="1" lang="en-US" altLang="ja-JP" dirty="0"/>
          </a:p>
          <a:p>
            <a:pPr algn="ctr"/>
            <a:r>
              <a:rPr lang="en-US" altLang="ja-JP" dirty="0"/>
              <a:t>CH*(</a:t>
            </a:r>
            <a:r>
              <a:rPr lang="ja-JP" altLang="en-US" dirty="0"/>
              <a:t>分散</a:t>
            </a:r>
            <a:r>
              <a:rPr lang="en-US" altLang="ja-JP" dirty="0"/>
              <a:t>)</a:t>
            </a:r>
          </a:p>
        </p:txBody>
      </p:sp>
      <p:pic>
        <p:nvPicPr>
          <p:cNvPr id="25" name="図 24" descr="図形, 矢印&#10;&#10;自動的に生成された説明">
            <a:extLst>
              <a:ext uri="{FF2B5EF4-FFF2-40B4-BE49-F238E27FC236}">
                <a16:creationId xmlns:a16="http://schemas.microsoft.com/office/drawing/2014/main" id="{A2B39AB3-111E-44D6-A133-B53EE8F7F0CA}"/>
              </a:ext>
            </a:extLst>
          </p:cNvPr>
          <p:cNvPicPr>
            <a:picLocks noChangeAspect="1"/>
          </p:cNvPicPr>
          <p:nvPr/>
        </p:nvPicPr>
        <p:blipFill rotWithShape="1">
          <a:blip r:embed="rId12">
            <a:extLst>
              <a:ext uri="{28A0092B-C50C-407E-A947-70E740481C1C}">
                <a14:useLocalDpi xmlns:a14="http://schemas.microsoft.com/office/drawing/2010/main" val="0"/>
              </a:ext>
            </a:extLst>
          </a:blip>
          <a:srcRect l="7938" r="9295"/>
          <a:stretch/>
        </p:blipFill>
        <p:spPr>
          <a:xfrm>
            <a:off x="10322171" y="1014884"/>
            <a:ext cx="1593806" cy="5444901"/>
          </a:xfrm>
          <a:prstGeom prst="rect">
            <a:avLst/>
          </a:prstGeom>
        </p:spPr>
      </p:pic>
      <p:pic>
        <p:nvPicPr>
          <p:cNvPr id="27" name="図 26" descr="図形, 矢印&#10;&#10;自動的に生成された説明">
            <a:extLst>
              <a:ext uri="{FF2B5EF4-FFF2-40B4-BE49-F238E27FC236}">
                <a16:creationId xmlns:a16="http://schemas.microsoft.com/office/drawing/2014/main" id="{3718A823-118B-4504-9FAC-4B657457B702}"/>
              </a:ext>
            </a:extLst>
          </p:cNvPr>
          <p:cNvPicPr>
            <a:picLocks noChangeAspect="1"/>
          </p:cNvPicPr>
          <p:nvPr/>
        </p:nvPicPr>
        <p:blipFill rotWithShape="1">
          <a:blip r:embed="rId13">
            <a:extLst>
              <a:ext uri="{28A0092B-C50C-407E-A947-70E740481C1C}">
                <a14:useLocalDpi xmlns:a14="http://schemas.microsoft.com/office/drawing/2010/main" val="0"/>
              </a:ext>
            </a:extLst>
          </a:blip>
          <a:srcRect l="6355" r="7422"/>
          <a:stretch/>
        </p:blipFill>
        <p:spPr>
          <a:xfrm>
            <a:off x="8504971" y="1014884"/>
            <a:ext cx="1649050" cy="5444902"/>
          </a:xfrm>
          <a:prstGeom prst="rect">
            <a:avLst/>
          </a:prstGeom>
        </p:spPr>
      </p:pic>
    </p:spTree>
    <p:extLst>
      <p:ext uri="{BB962C8B-B14F-4D97-AF65-F5344CB8AC3E}">
        <p14:creationId xmlns:p14="http://schemas.microsoft.com/office/powerpoint/2010/main" val="3706372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BF0110-782D-4E7E-A8C7-033A8CEE4F85}"/>
              </a:ext>
            </a:extLst>
          </p:cNvPr>
          <p:cNvSpPr>
            <a:spLocks noGrp="1"/>
          </p:cNvSpPr>
          <p:nvPr>
            <p:ph type="title"/>
          </p:nvPr>
        </p:nvSpPr>
        <p:spPr/>
        <p:txBody>
          <a:bodyPr/>
          <a:lstStyle/>
          <a:p>
            <a:r>
              <a:rPr lang="ja-JP" altLang="en-US" dirty="0"/>
              <a:t>まとめ</a:t>
            </a:r>
            <a:endParaRPr kumimoji="1" lang="ja-JP" altLang="en-US" dirty="0"/>
          </a:p>
        </p:txBody>
      </p:sp>
      <p:sp>
        <p:nvSpPr>
          <p:cNvPr id="3" name="コンテンツ プレースホルダー 2">
            <a:extLst>
              <a:ext uri="{FF2B5EF4-FFF2-40B4-BE49-F238E27FC236}">
                <a16:creationId xmlns:a16="http://schemas.microsoft.com/office/drawing/2014/main" id="{C4D78595-7627-4FFE-9836-9DB7FF2540E9}"/>
              </a:ext>
            </a:extLst>
          </p:cNvPr>
          <p:cNvSpPr>
            <a:spLocks noGrp="1"/>
          </p:cNvSpPr>
          <p:nvPr>
            <p:ph idx="1"/>
          </p:nvPr>
        </p:nvSpPr>
        <p:spPr>
          <a:xfrm>
            <a:off x="325119" y="1338018"/>
            <a:ext cx="10700320" cy="4036087"/>
          </a:xfrm>
        </p:spPr>
        <p:txBody>
          <a:bodyPr>
            <a:noAutofit/>
          </a:bodyPr>
          <a:lstStyle/>
          <a:p>
            <a:pPr marL="0" lvl="0" indent="0">
              <a:lnSpc>
                <a:spcPct val="115000"/>
              </a:lnSpc>
              <a:buNone/>
            </a:pPr>
            <a:r>
              <a:rPr lang="ja-JP" altLang="en-US" sz="2400" kern="100" dirty="0">
                <a:effectLst/>
                <a:latin typeface="+mn-ea"/>
                <a:cs typeface="Times New Roman" panose="02020603050405020304" pitchFamily="18" charset="0"/>
              </a:rPr>
              <a:t>貫通高さと燃焼形態の関係を調べる目的で、インジェクタ穴径を変化させながら実験を行い、以下の知見を得た。</a:t>
            </a:r>
            <a:endParaRPr lang="en-US" altLang="ja-JP" sz="2400" kern="100" dirty="0">
              <a:effectLst/>
              <a:latin typeface="+mn-ea"/>
              <a:cs typeface="Times New Roman" panose="02020603050405020304" pitchFamily="18" charset="0"/>
            </a:endParaRPr>
          </a:p>
          <a:p>
            <a:pPr marL="0" lvl="0" indent="0">
              <a:lnSpc>
                <a:spcPct val="115000"/>
              </a:lnSpc>
              <a:buNone/>
            </a:pPr>
            <a:endParaRPr lang="en-US" altLang="ja-JP" sz="2400" kern="100" dirty="0">
              <a:effectLst/>
              <a:latin typeface="+mn-ea"/>
              <a:cs typeface="Times New Roman" panose="02020603050405020304" pitchFamily="18" charset="0"/>
            </a:endParaRPr>
          </a:p>
          <a:p>
            <a:pPr marL="0" lvl="0" indent="0" algn="just">
              <a:lnSpc>
                <a:spcPct val="115000"/>
              </a:lnSpc>
              <a:buNone/>
            </a:pPr>
            <a:r>
              <a:rPr lang="en-US" altLang="ja-JP" sz="2400" kern="100" dirty="0">
                <a:effectLst/>
                <a:latin typeface="+mn-ea"/>
                <a:cs typeface="Times New Roman" panose="02020603050405020304" pitchFamily="18" charset="0"/>
              </a:rPr>
              <a:t>1. </a:t>
            </a:r>
            <a:r>
              <a:rPr lang="ja-JP" altLang="en-US" sz="2400" kern="100" dirty="0">
                <a:effectLst/>
                <a:latin typeface="+mn-ea"/>
                <a:cs typeface="Times New Roman" panose="02020603050405020304" pitchFamily="18" charset="0"/>
              </a:rPr>
              <a:t>窒素を噴射する実験では動圧比を変えることで貫通高さに有意な違いが生まれることが確認された。</a:t>
            </a:r>
            <a:endParaRPr lang="en-US" altLang="ja-JP" sz="2400" kern="100" dirty="0">
              <a:effectLst/>
              <a:latin typeface="+mn-ea"/>
              <a:cs typeface="Times New Roman" panose="02020603050405020304" pitchFamily="18" charset="0"/>
            </a:endParaRPr>
          </a:p>
          <a:p>
            <a:pPr marL="0" lvl="0" indent="0" algn="just">
              <a:lnSpc>
                <a:spcPct val="115000"/>
              </a:lnSpc>
              <a:buNone/>
            </a:pPr>
            <a:r>
              <a:rPr lang="en-US" altLang="ja-JP" sz="2400" kern="100" dirty="0">
                <a:effectLst/>
                <a:latin typeface="+mn-ea"/>
                <a:cs typeface="Times New Roman" panose="02020603050405020304" pitchFamily="18" charset="0"/>
              </a:rPr>
              <a:t>2. </a:t>
            </a:r>
            <a:r>
              <a:rPr lang="ja-JP" altLang="en-US" sz="2400" kern="100" dirty="0">
                <a:effectLst/>
                <a:latin typeface="+mn-ea"/>
                <a:cs typeface="Times New Roman" panose="02020603050405020304" pitchFamily="18" charset="0"/>
              </a:rPr>
              <a:t>エチレンを噴射する燃焼実験では異なる</a:t>
            </a:r>
            <a:r>
              <a:rPr lang="en-US" altLang="ja-JP" sz="2400" kern="100" dirty="0">
                <a:effectLst/>
                <a:latin typeface="+mn-ea"/>
                <a:cs typeface="Times New Roman" panose="02020603050405020304" pitchFamily="18" charset="0"/>
              </a:rPr>
              <a:t>4</a:t>
            </a:r>
            <a:r>
              <a:rPr lang="ja-JP" altLang="en-US" sz="2400" kern="100" dirty="0">
                <a:effectLst/>
                <a:latin typeface="+mn-ea"/>
                <a:cs typeface="Times New Roman" panose="02020603050405020304" pitchFamily="18" charset="0"/>
              </a:rPr>
              <a:t>つの燃焼形態が観察された。貫通高さが高いほど当量比を大きくしてもせん断層燃焼モードになりやすいことが分かった。</a:t>
            </a:r>
            <a:endParaRPr lang="en-US" altLang="ja-JP" sz="2400" kern="100" dirty="0">
              <a:effectLst/>
              <a:latin typeface="+mn-ea"/>
              <a:cs typeface="Times New Roman" panose="02020603050405020304" pitchFamily="18" charset="0"/>
            </a:endParaRPr>
          </a:p>
          <a:p>
            <a:pPr marL="0" lvl="0" indent="0" algn="just">
              <a:lnSpc>
                <a:spcPct val="115000"/>
              </a:lnSpc>
              <a:buNone/>
            </a:pPr>
            <a:endParaRPr lang="en-US" altLang="ja-JP" sz="2400" kern="100" dirty="0">
              <a:effectLst/>
              <a:latin typeface="+mn-ea"/>
              <a:cs typeface="Times New Roman" panose="02020603050405020304" pitchFamily="18" charset="0"/>
            </a:endParaRPr>
          </a:p>
        </p:txBody>
      </p:sp>
      <p:sp>
        <p:nvSpPr>
          <p:cNvPr id="4" name="スライド番号プレースホルダー 3">
            <a:extLst>
              <a:ext uri="{FF2B5EF4-FFF2-40B4-BE49-F238E27FC236}">
                <a16:creationId xmlns:a16="http://schemas.microsoft.com/office/drawing/2014/main" id="{A925D27E-6877-40F9-9EEB-00AFD45BAA40}"/>
              </a:ext>
            </a:extLst>
          </p:cNvPr>
          <p:cNvSpPr>
            <a:spLocks noGrp="1"/>
          </p:cNvSpPr>
          <p:nvPr>
            <p:ph type="sldNum" sz="quarter" idx="12"/>
          </p:nvPr>
        </p:nvSpPr>
        <p:spPr/>
        <p:txBody>
          <a:bodyPr/>
          <a:lstStyle/>
          <a:p>
            <a:fld id="{3CB7807C-90E9-479D-8E31-32AA07ACDF41}" type="slidenum">
              <a:rPr kumimoji="1" lang="ja-JP" altLang="en-US" smtClean="0"/>
              <a:t>13</a:t>
            </a:fld>
            <a:endParaRPr kumimoji="1" lang="ja-JP" altLang="en-US"/>
          </a:p>
        </p:txBody>
      </p:sp>
    </p:spTree>
    <p:extLst>
      <p:ext uri="{BB962C8B-B14F-4D97-AF65-F5344CB8AC3E}">
        <p14:creationId xmlns:p14="http://schemas.microsoft.com/office/powerpoint/2010/main" val="6603733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A7B47EF-A7A0-4E1A-A62A-155433E9C124}"/>
              </a:ext>
            </a:extLst>
          </p:cNvPr>
          <p:cNvSpPr>
            <a:spLocks noGrp="1"/>
          </p:cNvSpPr>
          <p:nvPr>
            <p:ph type="title"/>
          </p:nvPr>
        </p:nvSpPr>
        <p:spPr>
          <a:xfrm>
            <a:off x="16208" y="0"/>
            <a:ext cx="10900608" cy="696928"/>
          </a:xfrm>
        </p:spPr>
        <p:txBody>
          <a:bodyPr>
            <a:normAutofit fontScale="90000"/>
          </a:bodyPr>
          <a:lstStyle/>
          <a:p>
            <a:r>
              <a:rPr lang="ja-JP" altLang="en-US" dirty="0"/>
              <a:t>おまけ： 動的モード分解 </a:t>
            </a:r>
            <a:r>
              <a:rPr lang="en-US" altLang="ja-JP" dirty="0"/>
              <a:t>(DMD, Dynamic Mode Decomposition)</a:t>
            </a:r>
            <a:endParaRPr kumimoji="1" lang="ja-JP" altLang="en-US" dirty="0"/>
          </a:p>
        </p:txBody>
      </p:sp>
      <p:sp>
        <p:nvSpPr>
          <p:cNvPr id="4" name="スライド番号プレースホルダー 3">
            <a:extLst>
              <a:ext uri="{FF2B5EF4-FFF2-40B4-BE49-F238E27FC236}">
                <a16:creationId xmlns:a16="http://schemas.microsoft.com/office/drawing/2014/main" id="{05919901-11F4-46A9-BBCD-85AC720E2896}"/>
              </a:ext>
            </a:extLst>
          </p:cNvPr>
          <p:cNvSpPr>
            <a:spLocks noGrp="1"/>
          </p:cNvSpPr>
          <p:nvPr>
            <p:ph type="sldNum" sz="quarter" idx="12"/>
          </p:nvPr>
        </p:nvSpPr>
        <p:spPr/>
        <p:txBody>
          <a:bodyPr/>
          <a:lstStyle/>
          <a:p>
            <a:fld id="{3CB7807C-90E9-479D-8E31-32AA07ACDF41}" type="slidenum">
              <a:rPr kumimoji="1" lang="ja-JP" altLang="en-US" smtClean="0"/>
              <a:t>14</a:t>
            </a:fld>
            <a:endParaRPr kumimoji="1" lang="ja-JP" altLang="en-US"/>
          </a:p>
        </p:txBody>
      </p:sp>
      <mc:AlternateContent xmlns:mc="http://schemas.openxmlformats.org/markup-compatibility/2006">
        <mc:Choice xmlns:a14="http://schemas.microsoft.com/office/drawing/2010/main" Requires="a14">
          <p:sp>
            <p:nvSpPr>
              <p:cNvPr id="8" name="コンテンツ プレースホルダー 7">
                <a:extLst>
                  <a:ext uri="{FF2B5EF4-FFF2-40B4-BE49-F238E27FC236}">
                    <a16:creationId xmlns:a16="http://schemas.microsoft.com/office/drawing/2014/main" id="{0D1FA441-6FA3-4B0B-A5F1-131F86CA61D2}"/>
                  </a:ext>
                </a:extLst>
              </p:cNvPr>
              <p:cNvSpPr>
                <a:spLocks noGrp="1"/>
              </p:cNvSpPr>
              <p:nvPr>
                <p:ph idx="1"/>
              </p:nvPr>
            </p:nvSpPr>
            <p:spPr>
              <a:xfrm>
                <a:off x="331809" y="767281"/>
                <a:ext cx="10058400" cy="3976120"/>
              </a:xfrm>
            </p:spPr>
            <p:txBody>
              <a:bodyPr>
                <a:normAutofit lnSpcReduction="10000"/>
              </a:bodyPr>
              <a:lstStyle/>
              <a:p>
                <a:r>
                  <a:rPr lang="ja-JP" altLang="en-US" dirty="0"/>
                  <a:t>次元削減の手法で、流れの主要なモードと周波数が得られる。</a:t>
                </a:r>
                <a:endParaRPr lang="en-US" altLang="ja-JP" dirty="0"/>
              </a:p>
              <a:p>
                <a:r>
                  <a:rPr lang="ja-JP" altLang="en-US" dirty="0"/>
                  <a:t>得られた時系列画像</a:t>
                </a:r>
                <a14:m>
                  <m:oMath xmlns:m="http://schemas.openxmlformats.org/officeDocument/2006/math">
                    <m:sSub>
                      <m:sSubPr>
                        <m:ctrlPr>
                          <a:rPr lang="en-US" altLang="ja-JP" b="0" i="1" smtClean="0">
                            <a:latin typeface="Cambria Math" panose="02040503050406030204" pitchFamily="18" charset="0"/>
                          </a:rPr>
                        </m:ctrlPr>
                      </m:sSubPr>
                      <m:e>
                        <m:r>
                          <a:rPr lang="en-US" altLang="ja-JP" b="1" i="1" smtClean="0">
                            <a:latin typeface="Cambria Math" panose="02040503050406030204" pitchFamily="18" charset="0"/>
                          </a:rPr>
                          <m:t>𝒙</m:t>
                        </m:r>
                      </m:e>
                      <m:sub>
                        <m:r>
                          <a:rPr lang="en-US" altLang="ja-JP" b="0" i="1" smtClean="0">
                            <a:latin typeface="Cambria Math" panose="02040503050406030204" pitchFamily="18" charset="0"/>
                          </a:rPr>
                          <m:t>0</m:t>
                        </m:r>
                      </m:sub>
                    </m:sSub>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b="1" i="1">
                            <a:latin typeface="Cambria Math" panose="02040503050406030204" pitchFamily="18" charset="0"/>
                          </a:rPr>
                          <m:t>𝒙</m:t>
                        </m:r>
                      </m:e>
                      <m:sub>
                        <m:r>
                          <a:rPr lang="en-US" altLang="ja-JP" i="1">
                            <a:latin typeface="Cambria Math" panose="02040503050406030204" pitchFamily="18" charset="0"/>
                          </a:rPr>
                          <m:t>1</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b="1" i="1">
                            <a:latin typeface="Cambria Math" panose="02040503050406030204" pitchFamily="18" charset="0"/>
                          </a:rPr>
                          <m:t>𝒙</m:t>
                        </m:r>
                      </m:e>
                      <m:sub>
                        <m:r>
                          <a:rPr lang="en-US" altLang="ja-JP" i="1">
                            <a:latin typeface="Cambria Math" panose="02040503050406030204" pitchFamily="18" charset="0"/>
                          </a:rPr>
                          <m:t>2</m:t>
                        </m:r>
                      </m:sub>
                    </m:sSub>
                    <m:r>
                      <a:rPr lang="en-US" altLang="ja-JP" i="1">
                        <a:latin typeface="Cambria Math" panose="02040503050406030204" pitchFamily="18" charset="0"/>
                      </a:rPr>
                      <m:t>,</m:t>
                    </m:r>
                    <m:r>
                      <m:rPr>
                        <m:nor/>
                      </m:rPr>
                      <a:rPr lang="en-US" altLang="ja-JP" i="1"/>
                      <m:t>. . .</m:t>
                    </m:r>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b="1" i="1">
                            <a:latin typeface="Cambria Math" panose="02040503050406030204" pitchFamily="18" charset="0"/>
                          </a:rPr>
                          <m:t>𝒙</m:t>
                        </m:r>
                      </m:e>
                      <m:sub>
                        <m:r>
                          <a:rPr lang="en-US" altLang="ja-JP" i="1">
                            <a:latin typeface="Cambria Math" panose="02040503050406030204" pitchFamily="18" charset="0"/>
                          </a:rPr>
                          <m:t>𝑚</m:t>
                        </m:r>
                      </m:sub>
                    </m:sSub>
                  </m:oMath>
                </a14:m>
                <a:r>
                  <a:rPr lang="ja-JP" altLang="en-US" dirty="0"/>
                  <a:t>からデータ行列</a:t>
                </a:r>
                <a:r>
                  <a:rPr lang="en-US" altLang="ja-JP" dirty="0"/>
                  <a:t>X</a:t>
                </a:r>
                <a:r>
                  <a:rPr lang="ja-JP" altLang="en-US" dirty="0"/>
                  <a:t>、</a:t>
                </a:r>
                <a:r>
                  <a:rPr lang="en-US" altLang="ja-JP" dirty="0"/>
                  <a:t>Y</a:t>
                </a:r>
                <a:r>
                  <a:rPr lang="ja-JP" altLang="en-US" dirty="0"/>
                  <a:t>を</a:t>
                </a:r>
                <a:endParaRPr lang="en-US" altLang="ja-JP" dirty="0"/>
              </a:p>
              <a:p>
                <a:r>
                  <a:rPr lang="en-US" altLang="ja-JP" b="0" dirty="0"/>
                  <a:t>  </a:t>
                </a:r>
                <a14:m>
                  <m:oMath xmlns:m="http://schemas.openxmlformats.org/officeDocument/2006/math">
                    <m:r>
                      <a:rPr lang="en-US" altLang="ja-JP" b="1" i="1" smtClean="0">
                        <a:latin typeface="Cambria Math" panose="02040503050406030204" pitchFamily="18" charset="0"/>
                      </a:rPr>
                      <m:t>𝑿</m:t>
                    </m:r>
                    <m:r>
                      <a:rPr lang="en-US" altLang="ja-JP" b="0" i="1" smtClean="0">
                        <a:latin typeface="Cambria Math" panose="02040503050406030204" pitchFamily="18" charset="0"/>
                      </a:rPr>
                      <m:t>=</m:t>
                    </m:r>
                    <m:d>
                      <m:dPr>
                        <m:begChr m:val="["/>
                        <m:endChr m:val="]"/>
                        <m:ctrlPr>
                          <a:rPr lang="en-US" altLang="ja-JP" b="0" i="1" smtClean="0">
                            <a:latin typeface="Cambria Math" panose="02040503050406030204" pitchFamily="18" charset="0"/>
                          </a:rPr>
                        </m:ctrlPr>
                      </m:dPr>
                      <m:e>
                        <m:sSub>
                          <m:sSubPr>
                            <m:ctrlPr>
                              <a:rPr lang="en-US" altLang="ja-JP" i="1" smtClean="0">
                                <a:latin typeface="Cambria Math" panose="02040503050406030204" pitchFamily="18" charset="0"/>
                              </a:rPr>
                            </m:ctrlPr>
                          </m:sSubPr>
                          <m:e>
                            <m:r>
                              <a:rPr lang="en-US" altLang="ja-JP" b="1" i="1" smtClean="0">
                                <a:latin typeface="Cambria Math" panose="02040503050406030204" pitchFamily="18" charset="0"/>
                              </a:rPr>
                              <m:t>𝒙</m:t>
                            </m:r>
                          </m:e>
                          <m:sub>
                            <m:r>
                              <a:rPr lang="en-US" altLang="ja-JP" b="0" i="1" smtClean="0">
                                <a:latin typeface="Cambria Math" panose="02040503050406030204" pitchFamily="18" charset="0"/>
                              </a:rPr>
                              <m:t>0</m:t>
                            </m:r>
                          </m:sub>
                        </m:sSub>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b="1" i="1">
                                <a:latin typeface="Cambria Math" panose="02040503050406030204" pitchFamily="18" charset="0"/>
                              </a:rPr>
                              <m:t>𝒙</m:t>
                            </m:r>
                          </m:e>
                          <m:sub>
                            <m:r>
                              <a:rPr lang="en-US" altLang="ja-JP" b="0" i="1" smtClean="0">
                                <a:latin typeface="Cambria Math" panose="02040503050406030204" pitchFamily="18" charset="0"/>
                              </a:rPr>
                              <m:t>1</m:t>
                            </m:r>
                          </m:sub>
                        </m:sSub>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b="1" i="1">
                                <a:latin typeface="Cambria Math" panose="02040503050406030204" pitchFamily="18" charset="0"/>
                              </a:rPr>
                              <m:t>𝒙</m:t>
                            </m:r>
                          </m:e>
                          <m:sub>
                            <m:r>
                              <a:rPr lang="en-US" altLang="ja-JP" b="0" i="1" smtClean="0">
                                <a:latin typeface="Cambria Math" panose="02040503050406030204" pitchFamily="18" charset="0"/>
                              </a:rPr>
                              <m:t>2</m:t>
                            </m:r>
                          </m:sub>
                        </m:sSub>
                        <m:r>
                          <a:rPr lang="en-US" altLang="ja-JP" b="0" i="1" smtClean="0">
                            <a:latin typeface="Cambria Math" panose="02040503050406030204" pitchFamily="18" charset="0"/>
                          </a:rPr>
                          <m:t>,</m:t>
                        </m:r>
                        <m:r>
                          <m:rPr>
                            <m:nor/>
                          </m:rPr>
                          <a:rPr lang="en-US" altLang="ja-JP" i="1"/>
                          <m:t>. . .</m:t>
                        </m:r>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b="1" i="1">
                                <a:latin typeface="Cambria Math" panose="02040503050406030204" pitchFamily="18" charset="0"/>
                              </a:rPr>
                              <m:t>𝒙</m:t>
                            </m:r>
                          </m:e>
                          <m:sub>
                            <m:r>
                              <a:rPr lang="en-US" altLang="ja-JP" b="0" i="1" smtClean="0">
                                <a:latin typeface="Cambria Math" panose="02040503050406030204" pitchFamily="18" charset="0"/>
                              </a:rPr>
                              <m:t>𝑚</m:t>
                            </m:r>
                            <m:r>
                              <a:rPr lang="en-US" altLang="ja-JP" b="0" i="1" smtClean="0">
                                <a:latin typeface="Cambria Math" panose="02040503050406030204" pitchFamily="18" charset="0"/>
                              </a:rPr>
                              <m:t>−1</m:t>
                            </m:r>
                          </m:sub>
                        </m:sSub>
                      </m:e>
                    </m:d>
                    <m:r>
                      <a:rPr lang="en-US" altLang="ja-JP" b="0" i="1" smtClean="0">
                        <a:latin typeface="Cambria Math" panose="02040503050406030204" pitchFamily="18" charset="0"/>
                      </a:rPr>
                      <m:t>,  </m:t>
                    </m:r>
                    <m:r>
                      <a:rPr lang="en-US" altLang="ja-JP" b="1" i="1" smtClean="0">
                        <a:latin typeface="Cambria Math" panose="02040503050406030204" pitchFamily="18" charset="0"/>
                      </a:rPr>
                      <m:t>𝒀</m:t>
                    </m:r>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b="1" i="1">
                            <a:latin typeface="Cambria Math" panose="02040503050406030204" pitchFamily="18" charset="0"/>
                          </a:rPr>
                          <m:t>𝒙</m:t>
                        </m:r>
                      </m:e>
                      <m:sub>
                        <m:r>
                          <a:rPr lang="en-US" altLang="ja-JP" i="1">
                            <a:latin typeface="Cambria Math" panose="02040503050406030204" pitchFamily="18" charset="0"/>
                          </a:rPr>
                          <m:t>1</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b="1" i="1">
                            <a:latin typeface="Cambria Math" panose="02040503050406030204" pitchFamily="18" charset="0"/>
                          </a:rPr>
                          <m:t>𝒙</m:t>
                        </m:r>
                      </m:e>
                      <m:sub>
                        <m:r>
                          <a:rPr lang="en-US" altLang="ja-JP" i="1">
                            <a:latin typeface="Cambria Math" panose="02040503050406030204" pitchFamily="18" charset="0"/>
                          </a:rPr>
                          <m:t>2</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b="1" i="1">
                            <a:latin typeface="Cambria Math" panose="02040503050406030204" pitchFamily="18" charset="0"/>
                          </a:rPr>
                          <m:t>𝒙</m:t>
                        </m:r>
                      </m:e>
                      <m:sub>
                        <m:r>
                          <a:rPr lang="en-US" altLang="ja-JP" i="1">
                            <a:latin typeface="Cambria Math" panose="02040503050406030204" pitchFamily="18" charset="0"/>
                          </a:rPr>
                          <m:t>3</m:t>
                        </m:r>
                      </m:sub>
                    </m:sSub>
                    <m:r>
                      <a:rPr lang="en-US" altLang="ja-JP" i="1">
                        <a:latin typeface="Cambria Math" panose="02040503050406030204" pitchFamily="18" charset="0"/>
                      </a:rPr>
                      <m:t>,</m:t>
                    </m:r>
                    <m:r>
                      <m:rPr>
                        <m:nor/>
                      </m:rPr>
                      <a:rPr lang="en-US" altLang="ja-JP" i="1"/>
                      <m:t>. . .</m:t>
                    </m:r>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b="1" i="1">
                            <a:latin typeface="Cambria Math" panose="02040503050406030204" pitchFamily="18" charset="0"/>
                          </a:rPr>
                          <m:t>𝒙</m:t>
                        </m:r>
                      </m:e>
                      <m:sub>
                        <m:r>
                          <a:rPr lang="en-US" altLang="ja-JP" i="1">
                            <a:latin typeface="Cambria Math" panose="02040503050406030204" pitchFamily="18" charset="0"/>
                          </a:rPr>
                          <m:t>𝑚</m:t>
                        </m:r>
                      </m:sub>
                    </m:sSub>
                    <m:r>
                      <a:rPr lang="en-US" altLang="ja-JP" i="1">
                        <a:latin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m:t>
                    </m:r>
                    <m:sSup>
                      <m:sSupPr>
                        <m:ctrlPr>
                          <a:rPr lang="en-US" altLang="ja-JP" b="0" i="1" smtClean="0">
                            <a:latin typeface="Cambria Math" panose="02040503050406030204" pitchFamily="18" charset="0"/>
                            <a:ea typeface="Cambria Math" panose="02040503050406030204" pitchFamily="18" charset="0"/>
                          </a:rPr>
                        </m:ctrlPr>
                      </m:sSupPr>
                      <m:e>
                        <m:r>
                          <a:rPr lang="en-US" altLang="ja-JP" b="0" i="1" smtClean="0">
                            <a:latin typeface="Cambria Math" panose="02040503050406030204" pitchFamily="18" charset="0"/>
                            <a:ea typeface="Cambria Math" panose="02040503050406030204" pitchFamily="18" charset="0"/>
                          </a:rPr>
                          <m:t>𝑅</m:t>
                        </m:r>
                      </m:e>
                      <m:sup>
                        <m:r>
                          <a:rPr lang="en-US" altLang="ja-JP" b="0" i="1" smtClean="0">
                            <a:latin typeface="Cambria Math" panose="02040503050406030204" pitchFamily="18" charset="0"/>
                            <a:ea typeface="Cambria Math" panose="02040503050406030204" pitchFamily="18" charset="0"/>
                          </a:rPr>
                          <m:t>𝑛</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𝑚</m:t>
                        </m:r>
                        <m:r>
                          <a:rPr lang="en-US" altLang="ja-JP" b="0" i="1" smtClean="0">
                            <a:latin typeface="Cambria Math" panose="02040503050406030204" pitchFamily="18" charset="0"/>
                            <a:ea typeface="Cambria Math" panose="02040503050406030204" pitchFamily="18" charset="0"/>
                          </a:rPr>
                          <m:t>−1)</m:t>
                        </m:r>
                      </m:sup>
                    </m:sSup>
                  </m:oMath>
                </a14:m>
                <a:r>
                  <a:rPr lang="en-US" altLang="ja-JP" b="0" dirty="0"/>
                  <a:t>            (n</a:t>
                </a:r>
                <a:r>
                  <a:rPr lang="ja-JP" altLang="en-US" b="0" dirty="0"/>
                  <a:t>は画像のピクセル数</a:t>
                </a:r>
                <a:r>
                  <a:rPr lang="en-US" altLang="ja-JP" b="0" dirty="0"/>
                  <a:t>)</a:t>
                </a:r>
              </a:p>
              <a:p>
                <a:r>
                  <a:rPr lang="ja-JP" altLang="en-US" dirty="0"/>
                  <a:t>とすると、</a:t>
                </a:r>
                <a14:m>
                  <m:oMath xmlns:m="http://schemas.openxmlformats.org/officeDocument/2006/math">
                    <m:r>
                      <a:rPr lang="en-US" altLang="ja-JP" b="1" i="0" smtClean="0">
                        <a:latin typeface="Cambria Math" panose="02040503050406030204" pitchFamily="18" charset="0"/>
                      </a:rPr>
                      <m:t>𝐀</m:t>
                    </m:r>
                    <m:r>
                      <a:rPr lang="en-US" altLang="ja-JP" b="1" i="0" smtClean="0">
                        <a:latin typeface="Cambria Math" panose="02040503050406030204" pitchFamily="18" charset="0"/>
                      </a:rPr>
                      <m:t>=</m:t>
                    </m:r>
                    <m:r>
                      <a:rPr lang="en-US" altLang="ja-JP" b="1" i="0" smtClean="0">
                        <a:latin typeface="Cambria Math" panose="02040503050406030204" pitchFamily="18" charset="0"/>
                      </a:rPr>
                      <m:t>𝐘</m:t>
                    </m:r>
                    <m:sSup>
                      <m:sSupPr>
                        <m:ctrlPr>
                          <a:rPr lang="en-US" altLang="ja-JP" b="1" i="1" smtClean="0">
                            <a:latin typeface="Cambria Math" panose="02040503050406030204" pitchFamily="18" charset="0"/>
                          </a:rPr>
                        </m:ctrlPr>
                      </m:sSupPr>
                      <m:e>
                        <m:r>
                          <a:rPr lang="en-US" altLang="ja-JP" b="1" i="1" smtClean="0">
                            <a:latin typeface="Cambria Math" panose="02040503050406030204" pitchFamily="18" charset="0"/>
                          </a:rPr>
                          <m:t>𝑿</m:t>
                        </m:r>
                      </m:e>
                      <m:sup>
                        <m:r>
                          <a:rPr lang="en-US" altLang="ja-JP" b="1" i="1">
                            <a:latin typeface="Cambria Math" panose="02040503050406030204" pitchFamily="18" charset="0"/>
                          </a:rPr>
                          <m:t>†</m:t>
                        </m:r>
                      </m:sup>
                    </m:sSup>
                  </m:oMath>
                </a14:m>
                <a:r>
                  <a:rPr lang="en-US" altLang="ja-JP" dirty="0">
                    <a:latin typeface="Cambria Math" panose="02040503050406030204" pitchFamily="18" charset="0"/>
                  </a:rPr>
                  <a:t>(</a:t>
                </a:r>
                <a14:m>
                  <m:oMath xmlns:m="http://schemas.openxmlformats.org/officeDocument/2006/math">
                    <m:sSup>
                      <m:sSupPr>
                        <m:ctrlPr>
                          <a:rPr lang="en-US" altLang="ja-JP" b="1" i="1">
                            <a:latin typeface="Cambria Math" panose="02040503050406030204" pitchFamily="18" charset="0"/>
                          </a:rPr>
                        </m:ctrlPr>
                      </m:sSupPr>
                      <m:e>
                        <m:r>
                          <a:rPr lang="en-US" altLang="ja-JP" b="1" i="1">
                            <a:latin typeface="Cambria Math" panose="02040503050406030204" pitchFamily="18" charset="0"/>
                          </a:rPr>
                          <m:t>𝑿</m:t>
                        </m:r>
                      </m:e>
                      <m:sup>
                        <m:r>
                          <a:rPr lang="en-US" altLang="ja-JP" b="1" i="1">
                            <a:latin typeface="Cambria Math" panose="02040503050406030204" pitchFamily="18" charset="0"/>
                          </a:rPr>
                          <m:t>†</m:t>
                        </m:r>
                      </m:sup>
                    </m:sSup>
                  </m:oMath>
                </a14:m>
                <a:r>
                  <a:rPr lang="ja-JP" altLang="en-US" dirty="0">
                    <a:latin typeface="Cambria Math" panose="02040503050406030204" pitchFamily="18" charset="0"/>
                  </a:rPr>
                  <a:t>は</a:t>
                </a:r>
                <a14:m>
                  <m:oMath xmlns:m="http://schemas.openxmlformats.org/officeDocument/2006/math">
                    <m:r>
                      <a:rPr lang="en-US" altLang="ja-JP" b="1" i="1">
                        <a:latin typeface="Cambria Math" panose="02040503050406030204" pitchFamily="18" charset="0"/>
                      </a:rPr>
                      <m:t>𝑿</m:t>
                    </m:r>
                  </m:oMath>
                </a14:m>
                <a:r>
                  <a:rPr lang="ja-JP" altLang="en-US" dirty="0">
                    <a:latin typeface="Cambria Math" panose="02040503050406030204" pitchFamily="18" charset="0"/>
                  </a:rPr>
                  <a:t>の疑似逆行列</a:t>
                </a:r>
                <a:r>
                  <a:rPr lang="en-US" altLang="ja-JP" dirty="0">
                    <a:latin typeface="Cambria Math" panose="02040503050406030204" pitchFamily="18" charset="0"/>
                  </a:rPr>
                  <a:t>)</a:t>
                </a:r>
                <a:r>
                  <a:rPr lang="ja-JP" altLang="en-US" dirty="0">
                    <a:latin typeface="Cambria Math" panose="02040503050406030204" pitchFamily="18" charset="0"/>
                  </a:rPr>
                  <a:t>の固有ベクトルが</a:t>
                </a:r>
                <a:r>
                  <a:rPr lang="en-US" altLang="ja-JP" dirty="0">
                    <a:latin typeface="Cambria Math" panose="02040503050406030204" pitchFamily="18" charset="0"/>
                  </a:rPr>
                  <a:t>DMD</a:t>
                </a:r>
                <a:r>
                  <a:rPr lang="ja-JP" altLang="en-US" dirty="0">
                    <a:latin typeface="Cambria Math" panose="02040503050406030204" pitchFamily="18" charset="0"/>
                  </a:rPr>
                  <a:t>のモードになる。</a:t>
                </a:r>
                <a:endParaRPr lang="en-US" altLang="ja-JP" b="1" i="1" dirty="0">
                  <a:latin typeface="Cambria Math" panose="02040503050406030204" pitchFamily="18" charset="0"/>
                </a:endParaRPr>
              </a:p>
              <a:p>
                <a14:m>
                  <m:oMath xmlns:m="http://schemas.openxmlformats.org/officeDocument/2006/math">
                    <m:r>
                      <a:rPr lang="en-US" altLang="ja-JP" b="1" i="1" smtClean="0">
                        <a:latin typeface="Cambria Math" panose="02040503050406030204" pitchFamily="18" charset="0"/>
                      </a:rPr>
                      <m:t>𝑿</m:t>
                    </m:r>
                  </m:oMath>
                </a14:m>
                <a:r>
                  <a:rPr lang="ja-JP" altLang="en-US" dirty="0"/>
                  <a:t>の特異値分解を</a:t>
                </a:r>
                <a:endParaRPr lang="en-US" altLang="ja-JP" dirty="0"/>
              </a:p>
              <a:p>
                <a14:m>
                  <m:oMath xmlns:m="http://schemas.openxmlformats.org/officeDocument/2006/math">
                    <m:r>
                      <a:rPr lang="en-US" altLang="ja-JP" b="0" i="1" smtClean="0">
                        <a:latin typeface="Cambria Math" panose="02040503050406030204" pitchFamily="18" charset="0"/>
                      </a:rPr>
                      <m:t>  </m:t>
                    </m:r>
                    <m:r>
                      <a:rPr lang="en-US" altLang="ja-JP" b="1" i="1" smtClean="0">
                        <a:latin typeface="Cambria Math" panose="02040503050406030204" pitchFamily="18" charset="0"/>
                      </a:rPr>
                      <m:t>𝑿</m:t>
                    </m:r>
                    <m:r>
                      <a:rPr lang="en-US" altLang="ja-JP" b="0" i="1" smtClean="0">
                        <a:latin typeface="Cambria Math" panose="02040503050406030204" pitchFamily="18" charset="0"/>
                      </a:rPr>
                      <m:t>=</m:t>
                    </m:r>
                    <m:r>
                      <a:rPr lang="en-US" altLang="ja-JP" b="1" i="1" smtClean="0">
                        <a:latin typeface="Cambria Math" panose="02040503050406030204" pitchFamily="18" charset="0"/>
                      </a:rPr>
                      <m:t>𝑼</m:t>
                    </m:r>
                    <m:r>
                      <a:rPr lang="en-US" altLang="ja-JP" b="1" i="1">
                        <a:latin typeface="Cambria Math" panose="02040503050406030204" pitchFamily="18" charset="0"/>
                      </a:rPr>
                      <m:t>𝜮</m:t>
                    </m:r>
                    <m:sSup>
                      <m:sSupPr>
                        <m:ctrlPr>
                          <a:rPr lang="en-US" altLang="ja-JP" b="1" i="1" smtClean="0">
                            <a:latin typeface="Cambria Math" panose="02040503050406030204" pitchFamily="18" charset="0"/>
                          </a:rPr>
                        </m:ctrlPr>
                      </m:sSupPr>
                      <m:e>
                        <m:r>
                          <a:rPr lang="en-US" altLang="ja-JP" b="1" i="1" smtClean="0">
                            <a:latin typeface="Cambria Math" panose="02040503050406030204" pitchFamily="18" charset="0"/>
                          </a:rPr>
                          <m:t>𝑽</m:t>
                        </m:r>
                      </m:e>
                      <m:sup>
                        <m:r>
                          <a:rPr lang="en-US" altLang="ja-JP" b="1" i="1" smtClean="0">
                            <a:latin typeface="Cambria Math" panose="02040503050406030204" pitchFamily="18" charset="0"/>
                          </a:rPr>
                          <m:t>∗</m:t>
                        </m:r>
                      </m:sup>
                    </m:sSup>
                  </m:oMath>
                </a14:m>
                <a:endParaRPr lang="en-US" altLang="ja-JP" b="1" dirty="0"/>
              </a:p>
              <a:p>
                <a:r>
                  <a:rPr lang="ja-JP" altLang="en-US" dirty="0"/>
                  <a:t>とすると、</a:t>
                </a:r>
                <a:endParaRPr lang="en-US" altLang="ja-JP" dirty="0"/>
              </a:p>
              <a:p>
                <a14:m>
                  <m:oMath xmlns:m="http://schemas.openxmlformats.org/officeDocument/2006/math">
                    <m:acc>
                      <m:accPr>
                        <m:chr m:val="̃"/>
                        <m:ctrlPr>
                          <a:rPr lang="en-US" altLang="ja-JP" b="1" i="1" smtClean="0">
                            <a:latin typeface="Cambria Math" panose="02040503050406030204" pitchFamily="18" charset="0"/>
                          </a:rPr>
                        </m:ctrlPr>
                      </m:accPr>
                      <m:e>
                        <m:r>
                          <a:rPr lang="en-US" altLang="ja-JP" b="1" i="1">
                            <a:latin typeface="Cambria Math" panose="02040503050406030204" pitchFamily="18" charset="0"/>
                          </a:rPr>
                          <m:t>𝑨</m:t>
                        </m:r>
                      </m:e>
                    </m:acc>
                    <m:r>
                      <a:rPr lang="en-US" altLang="ja-JP" b="0" i="1" smtClean="0">
                        <a:latin typeface="Cambria Math" panose="02040503050406030204" pitchFamily="18" charset="0"/>
                      </a:rPr>
                      <m:t>=</m:t>
                    </m:r>
                    <m:sSup>
                      <m:sSupPr>
                        <m:ctrlPr>
                          <a:rPr lang="en-US" altLang="ja-JP" b="1" i="1">
                            <a:latin typeface="Cambria Math" panose="02040503050406030204" pitchFamily="18" charset="0"/>
                          </a:rPr>
                        </m:ctrlPr>
                      </m:sSupPr>
                      <m:e>
                        <m:sSup>
                          <m:sSupPr>
                            <m:ctrlPr>
                              <a:rPr lang="en-US" altLang="ja-JP" b="1" i="1">
                                <a:latin typeface="Cambria Math" panose="02040503050406030204" pitchFamily="18" charset="0"/>
                              </a:rPr>
                            </m:ctrlPr>
                          </m:sSupPr>
                          <m:e>
                            <m:r>
                              <a:rPr lang="en-US" altLang="ja-JP" b="1" i="1">
                                <a:latin typeface="Cambria Math" panose="02040503050406030204" pitchFamily="18" charset="0"/>
                              </a:rPr>
                              <m:t>𝑼</m:t>
                            </m:r>
                          </m:e>
                          <m:sup>
                            <m:r>
                              <a:rPr lang="en-US" altLang="ja-JP" b="1" i="1">
                                <a:latin typeface="Cambria Math" panose="02040503050406030204" pitchFamily="18" charset="0"/>
                              </a:rPr>
                              <m:t>∗</m:t>
                            </m:r>
                          </m:sup>
                        </m:sSup>
                        <m:r>
                          <a:rPr lang="en-US" altLang="ja-JP" b="1" i="1">
                            <a:latin typeface="Cambria Math" panose="02040503050406030204" pitchFamily="18" charset="0"/>
                          </a:rPr>
                          <m:t>𝑨𝑼</m:t>
                        </m:r>
                        <m:r>
                          <a:rPr lang="ja-JP" altLang="en-US" i="1" smtClean="0">
                            <a:latin typeface="Cambria Math" panose="02040503050406030204" pitchFamily="18" charset="0"/>
                          </a:rPr>
                          <m:t>＝</m:t>
                        </m:r>
                        <m:r>
                          <a:rPr lang="en-US" altLang="ja-JP" b="1" i="1">
                            <a:latin typeface="Cambria Math" panose="02040503050406030204" pitchFamily="18" charset="0"/>
                          </a:rPr>
                          <m:t>𝑼</m:t>
                        </m:r>
                      </m:e>
                      <m:sup>
                        <m:r>
                          <a:rPr lang="en-US" altLang="ja-JP" b="1" i="1">
                            <a:latin typeface="Cambria Math" panose="02040503050406030204" pitchFamily="18" charset="0"/>
                          </a:rPr>
                          <m:t>∗</m:t>
                        </m:r>
                      </m:sup>
                    </m:sSup>
                    <m:sSup>
                      <m:sSupPr>
                        <m:ctrlPr>
                          <a:rPr lang="en-US" altLang="ja-JP" i="1" smtClean="0">
                            <a:latin typeface="Cambria Math" panose="02040503050406030204" pitchFamily="18" charset="0"/>
                          </a:rPr>
                        </m:ctrlPr>
                      </m:sSupPr>
                      <m:e>
                        <m:r>
                          <a:rPr lang="en-US" altLang="ja-JP" b="1" i="1" smtClean="0">
                            <a:latin typeface="Cambria Math" panose="02040503050406030204" pitchFamily="18" charset="0"/>
                          </a:rPr>
                          <m:t>𝒀</m:t>
                        </m:r>
                        <m:r>
                          <a:rPr lang="en-US" altLang="ja-JP" b="1" i="1" smtClean="0">
                            <a:latin typeface="Cambria Math" panose="02040503050406030204" pitchFamily="18" charset="0"/>
                          </a:rPr>
                          <m:t>𝑽</m:t>
                        </m:r>
                        <m:r>
                          <a:rPr lang="en-US" altLang="ja-JP" b="1" i="1">
                            <a:latin typeface="Cambria Math" panose="02040503050406030204" pitchFamily="18" charset="0"/>
                          </a:rPr>
                          <m:t>𝜮</m:t>
                        </m:r>
                      </m:e>
                      <m:sup>
                        <m:r>
                          <a:rPr lang="en-US" altLang="ja-JP" b="0" i="1" smtClean="0">
                            <a:latin typeface="Cambria Math" panose="02040503050406030204" pitchFamily="18" charset="0"/>
                          </a:rPr>
                          <m:t>−1</m:t>
                        </m:r>
                      </m:sup>
                    </m:sSup>
                  </m:oMath>
                </a14:m>
                <a:endParaRPr lang="en-US" altLang="ja-JP" dirty="0"/>
              </a:p>
              <a:p>
                <a:r>
                  <a:rPr lang="ja-JP" altLang="en-US" dirty="0"/>
                  <a:t>が計算でき、</a:t>
                </a:r>
                <a:r>
                  <a:rPr lang="en-US" altLang="ja-JP" b="1" dirty="0"/>
                  <a:t> </a:t>
                </a:r>
                <a14:m>
                  <m:oMath xmlns:m="http://schemas.openxmlformats.org/officeDocument/2006/math">
                    <m:r>
                      <a:rPr lang="en-US" altLang="ja-JP" b="1" i="0" smtClean="0">
                        <a:latin typeface="Cambria Math" panose="02040503050406030204" pitchFamily="18" charset="0"/>
                      </a:rPr>
                      <m:t>𝐀</m:t>
                    </m:r>
                  </m:oMath>
                </a14:m>
                <a:r>
                  <a:rPr lang="ja-JP" altLang="en-US" dirty="0"/>
                  <a:t>の固有値と固有ベクトルが求まる。</a:t>
                </a:r>
                <a:r>
                  <a:rPr lang="en-US" altLang="ja-JP" dirty="0"/>
                  <a:t>(</a:t>
                </a:r>
                <a:r>
                  <a:rPr lang="ja-JP" altLang="en-US" dirty="0"/>
                  <a:t>下図は左から振幅の大きい</a:t>
                </a:r>
                <a:r>
                  <a:rPr lang="en-US" altLang="ja-JP" dirty="0"/>
                  <a:t>3</a:t>
                </a:r>
                <a:r>
                  <a:rPr lang="ja-JP" altLang="en-US" dirty="0"/>
                  <a:t>つのモード</a:t>
                </a:r>
                <a:r>
                  <a:rPr lang="en-US" altLang="ja-JP" dirty="0"/>
                  <a:t>)</a:t>
                </a:r>
                <a:endParaRPr lang="ja-JP" altLang="en-US" dirty="0"/>
              </a:p>
            </p:txBody>
          </p:sp>
        </mc:Choice>
        <mc:Fallback>
          <p:sp>
            <p:nvSpPr>
              <p:cNvPr id="8" name="コンテンツ プレースホルダー 7">
                <a:extLst>
                  <a:ext uri="{FF2B5EF4-FFF2-40B4-BE49-F238E27FC236}">
                    <a16:creationId xmlns:a16="http://schemas.microsoft.com/office/drawing/2014/main" id="{0D1FA441-6FA3-4B0B-A5F1-131F86CA61D2}"/>
                  </a:ext>
                </a:extLst>
              </p:cNvPr>
              <p:cNvSpPr>
                <a:spLocks noGrp="1" noRot="1" noChangeAspect="1" noMove="1" noResize="1" noEditPoints="1" noAdjustHandles="1" noChangeArrowheads="1" noChangeShapeType="1" noTextEdit="1"/>
              </p:cNvSpPr>
              <p:nvPr>
                <p:ph idx="1"/>
              </p:nvPr>
            </p:nvSpPr>
            <p:spPr>
              <a:xfrm>
                <a:off x="331809" y="767281"/>
                <a:ext cx="10058400" cy="3976120"/>
              </a:xfrm>
              <a:blipFill>
                <a:blip r:embed="rId2"/>
                <a:stretch>
                  <a:fillRect l="-1515" t="-2914" r="-1576"/>
                </a:stretch>
              </a:blipFill>
            </p:spPr>
            <p:txBody>
              <a:bodyPr/>
              <a:lstStyle/>
              <a:p>
                <a:r>
                  <a:rPr lang="ja-JP" altLang="en-US">
                    <a:noFill/>
                  </a:rPr>
                  <a:t> </a:t>
                </a:r>
              </a:p>
            </p:txBody>
          </p:sp>
        </mc:Fallback>
      </mc:AlternateContent>
      <p:pic>
        <p:nvPicPr>
          <p:cNvPr id="15" name="図 14" descr="グラフ&#10;&#10;自動的に生成された説明">
            <a:extLst>
              <a:ext uri="{FF2B5EF4-FFF2-40B4-BE49-F238E27FC236}">
                <a16:creationId xmlns:a16="http://schemas.microsoft.com/office/drawing/2014/main" id="{2719998A-887E-4F22-80E5-D28A4953650C}"/>
              </a:ext>
            </a:extLst>
          </p:cNvPr>
          <p:cNvPicPr>
            <a:picLocks noChangeAspect="1"/>
          </p:cNvPicPr>
          <p:nvPr/>
        </p:nvPicPr>
        <p:blipFill rotWithShape="1">
          <a:blip r:embed="rId3">
            <a:extLst>
              <a:ext uri="{28A0092B-C50C-407E-A947-70E740481C1C}">
                <a14:useLocalDpi xmlns:a14="http://schemas.microsoft.com/office/drawing/2010/main" val="0"/>
              </a:ext>
            </a:extLst>
          </a:blip>
          <a:srcRect l="5252" t="19123" r="8725" b="13862"/>
          <a:stretch/>
        </p:blipFill>
        <p:spPr>
          <a:xfrm>
            <a:off x="126977" y="4469347"/>
            <a:ext cx="3285458" cy="1706337"/>
          </a:xfrm>
          <a:prstGeom prst="rect">
            <a:avLst/>
          </a:prstGeom>
        </p:spPr>
      </p:pic>
      <p:pic>
        <p:nvPicPr>
          <p:cNvPr id="25" name="図 24" descr="グラフ が含まれている画像&#10;&#10;自動的に生成された説明">
            <a:extLst>
              <a:ext uri="{FF2B5EF4-FFF2-40B4-BE49-F238E27FC236}">
                <a16:creationId xmlns:a16="http://schemas.microsoft.com/office/drawing/2014/main" id="{BF2DB759-6B44-412F-AD78-FB31094FE6ED}"/>
              </a:ext>
            </a:extLst>
          </p:cNvPr>
          <p:cNvPicPr>
            <a:picLocks noChangeAspect="1"/>
          </p:cNvPicPr>
          <p:nvPr/>
        </p:nvPicPr>
        <p:blipFill rotWithShape="1">
          <a:blip r:embed="rId4">
            <a:extLst>
              <a:ext uri="{28A0092B-C50C-407E-A947-70E740481C1C}">
                <a14:useLocalDpi xmlns:a14="http://schemas.microsoft.com/office/drawing/2010/main" val="0"/>
              </a:ext>
            </a:extLst>
          </a:blip>
          <a:srcRect l="6161" t="18207" r="8756" b="14094"/>
          <a:stretch/>
        </p:blipFill>
        <p:spPr>
          <a:xfrm>
            <a:off x="4114799" y="4469346"/>
            <a:ext cx="3216729" cy="1706338"/>
          </a:xfrm>
          <a:prstGeom prst="rect">
            <a:avLst/>
          </a:prstGeom>
        </p:spPr>
      </p:pic>
      <p:pic>
        <p:nvPicPr>
          <p:cNvPr id="27" name="図 26" descr="グラフ&#10;&#10;自動的に生成された説明">
            <a:extLst>
              <a:ext uri="{FF2B5EF4-FFF2-40B4-BE49-F238E27FC236}">
                <a16:creationId xmlns:a16="http://schemas.microsoft.com/office/drawing/2014/main" id="{9C7AB04C-2FB9-4BB1-9946-7F936F43FC51}"/>
              </a:ext>
            </a:extLst>
          </p:cNvPr>
          <p:cNvPicPr>
            <a:picLocks noChangeAspect="1"/>
          </p:cNvPicPr>
          <p:nvPr/>
        </p:nvPicPr>
        <p:blipFill rotWithShape="1">
          <a:blip r:embed="rId5">
            <a:extLst>
              <a:ext uri="{28A0092B-C50C-407E-A947-70E740481C1C}">
                <a14:useLocalDpi xmlns:a14="http://schemas.microsoft.com/office/drawing/2010/main" val="0"/>
              </a:ext>
            </a:extLst>
          </a:blip>
          <a:srcRect l="6613" t="18588" r="7516" b="14228"/>
          <a:stretch/>
        </p:blipFill>
        <p:spPr>
          <a:xfrm>
            <a:off x="8033892" y="4511816"/>
            <a:ext cx="3285458" cy="1713662"/>
          </a:xfrm>
          <a:prstGeom prst="rect">
            <a:avLst/>
          </a:prstGeom>
        </p:spPr>
      </p:pic>
      <p:sp>
        <p:nvSpPr>
          <p:cNvPr id="28" name="テキスト ボックス 27">
            <a:extLst>
              <a:ext uri="{FF2B5EF4-FFF2-40B4-BE49-F238E27FC236}">
                <a16:creationId xmlns:a16="http://schemas.microsoft.com/office/drawing/2014/main" id="{4BF3E3BA-D3A2-420A-BCCA-DCC0D21784AD}"/>
              </a:ext>
            </a:extLst>
          </p:cNvPr>
          <p:cNvSpPr txBox="1"/>
          <p:nvPr/>
        </p:nvSpPr>
        <p:spPr>
          <a:xfrm>
            <a:off x="579274" y="6090453"/>
            <a:ext cx="11033451" cy="369332"/>
          </a:xfrm>
          <a:prstGeom prst="rect">
            <a:avLst/>
          </a:prstGeom>
          <a:noFill/>
        </p:spPr>
        <p:txBody>
          <a:bodyPr wrap="square" rtlCol="0">
            <a:spAutoFit/>
          </a:bodyPr>
          <a:lstStyle/>
          <a:p>
            <a:r>
              <a:rPr kumimoji="1" lang="ja-JP" altLang="en-US" dirty="0"/>
              <a:t>周波数 </a:t>
            </a:r>
            <a:r>
              <a:rPr lang="en-US" altLang="ja-JP" dirty="0"/>
              <a:t>ω</a:t>
            </a:r>
            <a:r>
              <a:rPr kumimoji="1" lang="en-US" altLang="ja-JP" dirty="0"/>
              <a:t>=321Hz                                                      </a:t>
            </a:r>
            <a:r>
              <a:rPr lang="en-US" altLang="ja-JP" dirty="0"/>
              <a:t>ω</a:t>
            </a:r>
            <a:r>
              <a:rPr kumimoji="1" lang="en-US" altLang="ja-JP" dirty="0"/>
              <a:t>=219Hz                                                             </a:t>
            </a:r>
            <a:r>
              <a:rPr lang="en-US" altLang="ja-JP" dirty="0"/>
              <a:t>ω</a:t>
            </a:r>
            <a:r>
              <a:rPr kumimoji="1" lang="en-US" altLang="ja-JP" dirty="0"/>
              <a:t>=239Hz</a:t>
            </a:r>
            <a:endParaRPr kumimoji="1" lang="ja-JP" altLang="en-US" dirty="0"/>
          </a:p>
        </p:txBody>
      </p:sp>
    </p:spTree>
    <p:extLst>
      <p:ext uri="{BB962C8B-B14F-4D97-AF65-F5344CB8AC3E}">
        <p14:creationId xmlns:p14="http://schemas.microsoft.com/office/powerpoint/2010/main" val="2839535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9E50DD-10B6-4834-9857-2BF0076C2199}"/>
              </a:ext>
            </a:extLst>
          </p:cNvPr>
          <p:cNvSpPr>
            <a:spLocks noGrp="1"/>
          </p:cNvSpPr>
          <p:nvPr>
            <p:ph type="title"/>
          </p:nvPr>
        </p:nvSpPr>
        <p:spPr/>
        <p:txBody>
          <a:bodyPr/>
          <a:lstStyle/>
          <a:p>
            <a:r>
              <a:rPr kumimoji="1" lang="ja-JP" altLang="en-US" dirty="0"/>
              <a:t>今後の課題</a:t>
            </a:r>
          </a:p>
        </p:txBody>
      </p:sp>
      <p:sp>
        <p:nvSpPr>
          <p:cNvPr id="3" name="コンテンツ プレースホルダー 2">
            <a:extLst>
              <a:ext uri="{FF2B5EF4-FFF2-40B4-BE49-F238E27FC236}">
                <a16:creationId xmlns:a16="http://schemas.microsoft.com/office/drawing/2014/main" id="{A8D85EDD-9D15-48F0-8814-91BFAE22CB42}"/>
              </a:ext>
            </a:extLst>
          </p:cNvPr>
          <p:cNvSpPr>
            <a:spLocks noGrp="1"/>
          </p:cNvSpPr>
          <p:nvPr>
            <p:ph idx="1"/>
          </p:nvPr>
        </p:nvSpPr>
        <p:spPr>
          <a:xfrm>
            <a:off x="0" y="701360"/>
            <a:ext cx="10058400" cy="4023360"/>
          </a:xfrm>
        </p:spPr>
        <p:txBody>
          <a:bodyPr/>
          <a:lstStyle/>
          <a:p>
            <a:pPr marL="0" indent="0">
              <a:buNone/>
            </a:pPr>
            <a:r>
              <a:rPr kumimoji="1" lang="ja-JP" altLang="en-US" b="1" dirty="0"/>
              <a:t>フォーカシングシュリーレン法</a:t>
            </a:r>
          </a:p>
        </p:txBody>
      </p:sp>
      <p:sp>
        <p:nvSpPr>
          <p:cNvPr id="4" name="スライド番号プレースホルダー 3">
            <a:extLst>
              <a:ext uri="{FF2B5EF4-FFF2-40B4-BE49-F238E27FC236}">
                <a16:creationId xmlns:a16="http://schemas.microsoft.com/office/drawing/2014/main" id="{672BBFB7-9DF0-437C-A690-7E897EA28D7B}"/>
              </a:ext>
            </a:extLst>
          </p:cNvPr>
          <p:cNvSpPr>
            <a:spLocks noGrp="1"/>
          </p:cNvSpPr>
          <p:nvPr>
            <p:ph type="sldNum" sz="quarter" idx="12"/>
          </p:nvPr>
        </p:nvSpPr>
        <p:spPr/>
        <p:txBody>
          <a:bodyPr/>
          <a:lstStyle/>
          <a:p>
            <a:fld id="{3CB7807C-90E9-479D-8E31-32AA07ACDF41}" type="slidenum">
              <a:rPr kumimoji="1" lang="ja-JP" altLang="en-US" smtClean="0"/>
              <a:t>15</a:t>
            </a:fld>
            <a:endParaRPr kumimoji="1" lang="ja-JP" altLang="en-US"/>
          </a:p>
        </p:txBody>
      </p:sp>
      <p:pic>
        <p:nvPicPr>
          <p:cNvPr id="9" name="図 8" descr="ダイアグラム&#10;&#10;自動的に生成された説明">
            <a:extLst>
              <a:ext uri="{FF2B5EF4-FFF2-40B4-BE49-F238E27FC236}">
                <a16:creationId xmlns:a16="http://schemas.microsoft.com/office/drawing/2014/main" id="{1C7288F2-9B45-4CC5-B992-F1AD8608C1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337" y="3296047"/>
            <a:ext cx="10021922" cy="2857345"/>
          </a:xfrm>
          <a:prstGeom prst="rect">
            <a:avLst/>
          </a:prstGeom>
        </p:spPr>
      </p:pic>
      <p:sp>
        <p:nvSpPr>
          <p:cNvPr id="10" name="テキスト ボックス 9">
            <a:extLst>
              <a:ext uri="{FF2B5EF4-FFF2-40B4-BE49-F238E27FC236}">
                <a16:creationId xmlns:a16="http://schemas.microsoft.com/office/drawing/2014/main" id="{80A9B9CA-AA9F-45F7-841C-5930C2B84D87}"/>
              </a:ext>
            </a:extLst>
          </p:cNvPr>
          <p:cNvSpPr txBox="1"/>
          <p:nvPr/>
        </p:nvSpPr>
        <p:spPr>
          <a:xfrm>
            <a:off x="589712" y="1061831"/>
            <a:ext cx="9717835" cy="2308324"/>
          </a:xfrm>
          <a:prstGeom prst="rect">
            <a:avLst/>
          </a:prstGeom>
          <a:noFill/>
        </p:spPr>
        <p:txBody>
          <a:bodyPr wrap="square" rtlCol="0">
            <a:spAutoFit/>
          </a:bodyPr>
          <a:lstStyle/>
          <a:p>
            <a:r>
              <a:rPr kumimoji="1" lang="ja-JP" altLang="en-US" sz="2400" dirty="0"/>
              <a:t>グリッドにより光源を多数配置することで、ある平面を選択して密度分布を可視化</a:t>
            </a:r>
            <a:endParaRPr kumimoji="1" lang="en-US" altLang="ja-JP" sz="2400" dirty="0"/>
          </a:p>
          <a:p>
            <a:endParaRPr kumimoji="1" lang="en-US" altLang="ja-JP" sz="2400" dirty="0"/>
          </a:p>
          <a:p>
            <a:endParaRPr kumimoji="1" lang="en-US" altLang="ja-JP" sz="2400" dirty="0"/>
          </a:p>
          <a:p>
            <a:r>
              <a:rPr kumimoji="1" lang="en-US" altLang="ja-JP" sz="2400" dirty="0"/>
              <a:t>injector</a:t>
            </a:r>
            <a:r>
              <a:rPr kumimoji="1" lang="ja-JP" altLang="en-US" sz="2400" dirty="0"/>
              <a:t>の部分にフォーカスを合わせ、エチレン噴流の貫通高さ及び噴射孔付近の流れ場構造を観察する。</a:t>
            </a:r>
          </a:p>
        </p:txBody>
      </p:sp>
      <p:sp>
        <p:nvSpPr>
          <p:cNvPr id="11" name="テキスト ボックス 10">
            <a:extLst>
              <a:ext uri="{FF2B5EF4-FFF2-40B4-BE49-F238E27FC236}">
                <a16:creationId xmlns:a16="http://schemas.microsoft.com/office/drawing/2014/main" id="{F4CD7609-6B8B-4F36-B4F2-F2C2AD7D02C7}"/>
              </a:ext>
            </a:extLst>
          </p:cNvPr>
          <p:cNvSpPr txBox="1"/>
          <p:nvPr/>
        </p:nvSpPr>
        <p:spPr>
          <a:xfrm>
            <a:off x="2581002" y="5971974"/>
            <a:ext cx="6610592" cy="369332"/>
          </a:xfrm>
          <a:prstGeom prst="rect">
            <a:avLst/>
          </a:prstGeom>
          <a:noFill/>
        </p:spPr>
        <p:txBody>
          <a:bodyPr wrap="none" rtlCol="0">
            <a:spAutoFit/>
          </a:bodyPr>
          <a:lstStyle/>
          <a:p>
            <a:r>
              <a:rPr kumimoji="1" lang="en-US" altLang="ja-JP" dirty="0"/>
              <a:t>J.S.Goulding,2006,"A study of large-scale focusing schlieren systems"</a:t>
            </a:r>
            <a:endParaRPr kumimoji="1" lang="ja-JP" altLang="en-US" dirty="0"/>
          </a:p>
        </p:txBody>
      </p:sp>
      <p:sp>
        <p:nvSpPr>
          <p:cNvPr id="12" name="矢印: 下 11">
            <a:extLst>
              <a:ext uri="{FF2B5EF4-FFF2-40B4-BE49-F238E27FC236}">
                <a16:creationId xmlns:a16="http://schemas.microsoft.com/office/drawing/2014/main" id="{58C8DA9A-7014-4059-8B07-1CEB762DAE8C}"/>
              </a:ext>
            </a:extLst>
          </p:cNvPr>
          <p:cNvSpPr/>
          <p:nvPr/>
        </p:nvSpPr>
        <p:spPr>
          <a:xfrm>
            <a:off x="3995803" y="1762018"/>
            <a:ext cx="484632" cy="5386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402872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AC3D55-9FBF-4A71-A53E-84D02A9A1F64}"/>
              </a:ext>
            </a:extLst>
          </p:cNvPr>
          <p:cNvSpPr>
            <a:spLocks noGrp="1"/>
          </p:cNvSpPr>
          <p:nvPr>
            <p:ph type="title"/>
          </p:nvPr>
        </p:nvSpPr>
        <p:spPr/>
        <p:txBody>
          <a:bodyPr/>
          <a:lstStyle/>
          <a:p>
            <a:r>
              <a:rPr kumimoji="1" lang="ja-JP" altLang="en-US" dirty="0"/>
              <a:t>研究</a:t>
            </a:r>
            <a:r>
              <a:rPr lang="ja-JP" altLang="en-US" dirty="0"/>
              <a:t>テーマ</a:t>
            </a:r>
            <a:endParaRPr kumimoji="1" lang="ja-JP" altLang="en-US" dirty="0"/>
          </a:p>
        </p:txBody>
      </p:sp>
      <p:sp>
        <p:nvSpPr>
          <p:cNvPr id="3" name="コンテンツ プレースホルダー 2">
            <a:extLst>
              <a:ext uri="{FF2B5EF4-FFF2-40B4-BE49-F238E27FC236}">
                <a16:creationId xmlns:a16="http://schemas.microsoft.com/office/drawing/2014/main" id="{1B8BE9CA-EAA1-4489-9108-7C8D10352052}"/>
              </a:ext>
            </a:extLst>
          </p:cNvPr>
          <p:cNvSpPr>
            <a:spLocks noGrp="1"/>
          </p:cNvSpPr>
          <p:nvPr>
            <p:ph idx="1"/>
          </p:nvPr>
        </p:nvSpPr>
        <p:spPr>
          <a:xfrm>
            <a:off x="901767" y="2750682"/>
            <a:ext cx="9938085" cy="2029865"/>
          </a:xfrm>
        </p:spPr>
        <p:txBody>
          <a:bodyPr>
            <a:normAutofit/>
          </a:bodyPr>
          <a:lstStyle/>
          <a:p>
            <a:r>
              <a:rPr lang="ja-JP" altLang="en-US" sz="2400" dirty="0"/>
              <a:t>　</a:t>
            </a:r>
            <a:r>
              <a:rPr kumimoji="1" lang="ja-JP" altLang="en-US" sz="2400" dirty="0"/>
              <a:t>スクラムジェットエンジン内の燃焼 </a:t>
            </a:r>
            <a:r>
              <a:rPr kumimoji="1" lang="en-US" altLang="ja-JP" sz="2400" dirty="0"/>
              <a:t>(</a:t>
            </a:r>
            <a:r>
              <a:rPr lang="en-US" altLang="ja-JP" sz="2400" dirty="0"/>
              <a:t>Combustion in Scramjet)</a:t>
            </a:r>
            <a:r>
              <a:rPr lang="ja-JP" altLang="en-US" sz="2400" dirty="0"/>
              <a:t> </a:t>
            </a:r>
            <a:r>
              <a:rPr kumimoji="1" lang="ja-JP" altLang="en-US" sz="2400" dirty="0"/>
              <a:t>について研究</a:t>
            </a:r>
            <a:endParaRPr kumimoji="1" lang="en-US" altLang="ja-JP" sz="2400" dirty="0"/>
          </a:p>
          <a:p>
            <a:pPr marL="0" indent="0">
              <a:buNone/>
            </a:pPr>
            <a:r>
              <a:rPr lang="ja-JP" altLang="en-US" sz="2400" dirty="0"/>
              <a:t>　　　　　　　　　　　　　（どんな燃料を、どう噴いたら効率よく燃料が使えるか？）</a:t>
            </a:r>
            <a:endParaRPr lang="en-US" altLang="ja-JP" sz="2400" dirty="0"/>
          </a:p>
        </p:txBody>
      </p:sp>
      <p:sp>
        <p:nvSpPr>
          <p:cNvPr id="4" name="スライド番号プレースホルダー 3">
            <a:extLst>
              <a:ext uri="{FF2B5EF4-FFF2-40B4-BE49-F238E27FC236}">
                <a16:creationId xmlns:a16="http://schemas.microsoft.com/office/drawing/2014/main" id="{9594EA8E-E917-441D-8AC2-94D9B911CAB7}"/>
              </a:ext>
            </a:extLst>
          </p:cNvPr>
          <p:cNvSpPr>
            <a:spLocks noGrp="1"/>
          </p:cNvSpPr>
          <p:nvPr>
            <p:ph type="sldNum" sz="quarter" idx="12"/>
          </p:nvPr>
        </p:nvSpPr>
        <p:spPr/>
        <p:txBody>
          <a:bodyPr/>
          <a:lstStyle/>
          <a:p>
            <a:fld id="{3CB7807C-90E9-479D-8E31-32AA07ACDF41}" type="slidenum">
              <a:rPr kumimoji="1" lang="ja-JP" altLang="en-US" smtClean="0"/>
              <a:t>2</a:t>
            </a:fld>
            <a:endParaRPr kumimoji="1" lang="ja-JP" altLang="en-US"/>
          </a:p>
        </p:txBody>
      </p:sp>
    </p:spTree>
    <p:extLst>
      <p:ext uri="{BB962C8B-B14F-4D97-AF65-F5344CB8AC3E}">
        <p14:creationId xmlns:p14="http://schemas.microsoft.com/office/powerpoint/2010/main" val="3852102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066B51-040C-4219-AA2F-1BFA3DBDDE8A}"/>
              </a:ext>
            </a:extLst>
          </p:cNvPr>
          <p:cNvSpPr>
            <a:spLocks noGrp="1"/>
          </p:cNvSpPr>
          <p:nvPr>
            <p:ph type="title"/>
          </p:nvPr>
        </p:nvSpPr>
        <p:spPr/>
        <p:txBody>
          <a:bodyPr/>
          <a:lstStyle/>
          <a:p>
            <a:r>
              <a:rPr lang="ja-JP" altLang="en-US" dirty="0"/>
              <a:t>そもそもジェットエンジンってどんな仕組み？</a:t>
            </a:r>
            <a:endParaRPr kumimoji="1" lang="ja-JP" altLang="en-US" dirty="0"/>
          </a:p>
        </p:txBody>
      </p:sp>
      <p:sp>
        <p:nvSpPr>
          <p:cNvPr id="4" name="スライド番号プレースホルダー 3">
            <a:extLst>
              <a:ext uri="{FF2B5EF4-FFF2-40B4-BE49-F238E27FC236}">
                <a16:creationId xmlns:a16="http://schemas.microsoft.com/office/drawing/2014/main" id="{A246F760-0D66-43DD-A5AC-96F79822AF99}"/>
              </a:ext>
            </a:extLst>
          </p:cNvPr>
          <p:cNvSpPr>
            <a:spLocks noGrp="1"/>
          </p:cNvSpPr>
          <p:nvPr>
            <p:ph type="sldNum" sz="quarter" idx="12"/>
          </p:nvPr>
        </p:nvSpPr>
        <p:spPr/>
        <p:txBody>
          <a:bodyPr/>
          <a:lstStyle/>
          <a:p>
            <a:fld id="{3CB7807C-90E9-479D-8E31-32AA07ACDF41}" type="slidenum">
              <a:rPr kumimoji="1" lang="ja-JP" altLang="en-US" smtClean="0"/>
              <a:t>3</a:t>
            </a:fld>
            <a:endParaRPr kumimoji="1" lang="ja-JP" altLang="en-US"/>
          </a:p>
        </p:txBody>
      </p:sp>
      <p:pic>
        <p:nvPicPr>
          <p:cNvPr id="14" name="コンテンツ プレースホルダー 13" descr="ダイアグラム&#10;&#10;自動的に生成された説明">
            <a:extLst>
              <a:ext uri="{FF2B5EF4-FFF2-40B4-BE49-F238E27FC236}">
                <a16:creationId xmlns:a16="http://schemas.microsoft.com/office/drawing/2014/main" id="{C1E63E14-2445-4429-813C-51F15DDDFCB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8683" r="83"/>
          <a:stretch/>
        </p:blipFill>
        <p:spPr>
          <a:xfrm>
            <a:off x="2027841" y="1418252"/>
            <a:ext cx="7774785" cy="3769567"/>
          </a:xfrm>
        </p:spPr>
      </p:pic>
    </p:spTree>
    <p:extLst>
      <p:ext uri="{BB962C8B-B14F-4D97-AF65-F5344CB8AC3E}">
        <p14:creationId xmlns:p14="http://schemas.microsoft.com/office/powerpoint/2010/main" val="2693969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83507C-F35A-4FFE-A1EE-17957EA2EAFD}"/>
              </a:ext>
            </a:extLst>
          </p:cNvPr>
          <p:cNvSpPr>
            <a:spLocks noGrp="1"/>
          </p:cNvSpPr>
          <p:nvPr>
            <p:ph type="title"/>
          </p:nvPr>
        </p:nvSpPr>
        <p:spPr/>
        <p:txBody>
          <a:bodyPr/>
          <a:lstStyle/>
          <a:p>
            <a:r>
              <a:rPr kumimoji="1" lang="ja-JP" altLang="en-US" dirty="0"/>
              <a:t>スクラムジェットエンジン</a:t>
            </a:r>
            <a:r>
              <a:rPr kumimoji="1" lang="en-US" altLang="ja-JP" dirty="0"/>
              <a:t>(</a:t>
            </a:r>
            <a:r>
              <a:rPr lang="en-US" altLang="ja-JP" sz="3600" dirty="0"/>
              <a:t>Scramjet Engine)</a:t>
            </a:r>
            <a:r>
              <a:rPr lang="ja-JP" altLang="en-US" dirty="0"/>
              <a:t>とは</a:t>
            </a:r>
            <a:endParaRPr kumimoji="1" lang="ja-JP" altLang="en-US" dirty="0"/>
          </a:p>
        </p:txBody>
      </p:sp>
      <p:sp>
        <p:nvSpPr>
          <p:cNvPr id="3" name="コンテンツ プレースホルダー 2">
            <a:extLst>
              <a:ext uri="{FF2B5EF4-FFF2-40B4-BE49-F238E27FC236}">
                <a16:creationId xmlns:a16="http://schemas.microsoft.com/office/drawing/2014/main" id="{048AE1B1-CDC1-43A1-927F-F0A5D6204276}"/>
              </a:ext>
            </a:extLst>
          </p:cNvPr>
          <p:cNvSpPr>
            <a:spLocks noGrp="1"/>
          </p:cNvSpPr>
          <p:nvPr>
            <p:ph idx="1"/>
          </p:nvPr>
        </p:nvSpPr>
        <p:spPr>
          <a:xfrm>
            <a:off x="576014" y="765111"/>
            <a:ext cx="10058400" cy="6092890"/>
          </a:xfrm>
        </p:spPr>
        <p:txBody>
          <a:bodyPr>
            <a:normAutofit/>
          </a:bodyPr>
          <a:lstStyle/>
          <a:p>
            <a:pPr marL="91440" lvl="0" indent="-152400" algn="l" rtl="0">
              <a:lnSpc>
                <a:spcPct val="90000"/>
              </a:lnSpc>
              <a:spcBef>
                <a:spcPts val="0"/>
              </a:spcBef>
              <a:spcAft>
                <a:spcPts val="0"/>
              </a:spcAft>
              <a:buSzPts val="2400"/>
              <a:buChar char=" "/>
            </a:pPr>
            <a:r>
              <a:rPr lang="ja-JP" altLang="en-US" dirty="0"/>
              <a:t>・</a:t>
            </a:r>
            <a:r>
              <a:rPr lang="ja-JP" altLang="en-US" sz="2000" dirty="0"/>
              <a:t>宇宙まで行きたい→とても速く飛びたい</a:t>
            </a:r>
            <a:r>
              <a:rPr lang="en-US" altLang="ja-JP" sz="2000" dirty="0"/>
              <a:t>(</a:t>
            </a:r>
            <a:r>
              <a:rPr lang="ja-JP" altLang="en-US" sz="2000" dirty="0"/>
              <a:t>マッハ</a:t>
            </a:r>
            <a:r>
              <a:rPr lang="en-US" altLang="ja-JP" sz="2000" dirty="0"/>
              <a:t>3</a:t>
            </a:r>
            <a:r>
              <a:rPr lang="ja-JP" altLang="en-US" sz="2000" dirty="0"/>
              <a:t>～</a:t>
            </a:r>
            <a:r>
              <a:rPr lang="en-US" altLang="ja-JP" sz="2000" dirty="0"/>
              <a:t>5)</a:t>
            </a:r>
          </a:p>
          <a:p>
            <a:pPr marL="91440" lvl="0" indent="-152400" algn="l" rtl="0">
              <a:lnSpc>
                <a:spcPct val="90000"/>
              </a:lnSpc>
              <a:spcBef>
                <a:spcPts val="0"/>
              </a:spcBef>
              <a:spcAft>
                <a:spcPts val="0"/>
              </a:spcAft>
              <a:buSzPts val="2400"/>
              <a:buChar char=" "/>
            </a:pPr>
            <a:r>
              <a:rPr lang="ja-JP" altLang="en-US" sz="2000" dirty="0"/>
              <a:t>　圧縮機が壊れてしまう、圧縮機が無くても流路を狭めるだけで圧縮できる</a:t>
            </a:r>
            <a:r>
              <a:rPr lang="en-US" altLang="ja-JP" sz="2000" dirty="0"/>
              <a:t>(</a:t>
            </a:r>
            <a:r>
              <a:rPr lang="ja-JP" altLang="en-US" sz="2000" dirty="0"/>
              <a:t>ラム圧縮</a:t>
            </a:r>
            <a:r>
              <a:rPr lang="en-US" altLang="ja-JP" sz="2000" dirty="0"/>
              <a:t>)</a:t>
            </a:r>
          </a:p>
          <a:p>
            <a:pPr marL="91440" lvl="0" indent="-152400" algn="l" rtl="0">
              <a:lnSpc>
                <a:spcPct val="90000"/>
              </a:lnSpc>
              <a:spcBef>
                <a:spcPts val="0"/>
              </a:spcBef>
              <a:spcAft>
                <a:spcPts val="0"/>
              </a:spcAft>
              <a:buSzPts val="2400"/>
              <a:buChar char=" "/>
            </a:pPr>
            <a:endParaRPr lang="en-US" altLang="ja-JP" dirty="0"/>
          </a:p>
          <a:p>
            <a:pPr marL="91440" lvl="0" indent="-152400" algn="l" rtl="0">
              <a:lnSpc>
                <a:spcPct val="90000"/>
              </a:lnSpc>
              <a:spcBef>
                <a:spcPts val="0"/>
              </a:spcBef>
              <a:spcAft>
                <a:spcPts val="0"/>
              </a:spcAft>
              <a:buSzPts val="2400"/>
              <a:buChar char=" "/>
            </a:pPr>
            <a:endParaRPr lang="en-US" altLang="ja-JP" sz="2000" dirty="0"/>
          </a:p>
          <a:p>
            <a:pPr marL="91440" lvl="0" indent="-152400" algn="l" rtl="0">
              <a:lnSpc>
                <a:spcPct val="90000"/>
              </a:lnSpc>
              <a:spcBef>
                <a:spcPts val="0"/>
              </a:spcBef>
              <a:spcAft>
                <a:spcPts val="0"/>
              </a:spcAft>
              <a:buSzPts val="2400"/>
              <a:buChar char=" "/>
            </a:pPr>
            <a:r>
              <a:rPr lang="ja-JP" altLang="en-US" sz="2000" dirty="0"/>
              <a:t>・スクラムジェットエンジン</a:t>
            </a:r>
            <a:r>
              <a:rPr lang="en-US" altLang="ja-JP" sz="2000" dirty="0"/>
              <a:t>(Scramjet Engine)</a:t>
            </a:r>
            <a:endParaRPr lang="ja-JP" altLang="en-US" sz="2000" dirty="0"/>
          </a:p>
          <a:p>
            <a:pPr marL="91440" lvl="0" indent="-152400" algn="l" rtl="0">
              <a:lnSpc>
                <a:spcPct val="90000"/>
              </a:lnSpc>
              <a:spcBef>
                <a:spcPts val="1400"/>
              </a:spcBef>
              <a:spcAft>
                <a:spcPts val="0"/>
              </a:spcAft>
              <a:buSzPts val="2400"/>
              <a:buChar char=" "/>
            </a:pPr>
            <a:r>
              <a:rPr lang="ja-JP" altLang="en-US" sz="2000" dirty="0"/>
              <a:t>　・・・流れを超音速のまま燃焼器に取り込み、燃焼させる空気吸い込み式エンジン</a:t>
            </a:r>
          </a:p>
          <a:p>
            <a:pPr marL="91440" lvl="0" indent="-152400" algn="l" rtl="0">
              <a:lnSpc>
                <a:spcPct val="90000"/>
              </a:lnSpc>
              <a:spcBef>
                <a:spcPts val="1400"/>
              </a:spcBef>
              <a:spcAft>
                <a:spcPts val="0"/>
              </a:spcAft>
              <a:buSzPts val="2400"/>
              <a:buChar char=" "/>
            </a:pPr>
            <a:r>
              <a:rPr lang="ja-JP" altLang="en-US" sz="2000" dirty="0"/>
              <a:t>　　　ロケットエンジンより燃費がいい</a:t>
            </a:r>
            <a:r>
              <a:rPr lang="en-US" altLang="ja-JP" sz="2000" dirty="0"/>
              <a:t>(</a:t>
            </a:r>
            <a:r>
              <a:rPr lang="ja-JP" altLang="en-US" sz="2000" dirty="0"/>
              <a:t>空気を使えるため</a:t>
            </a:r>
            <a:r>
              <a:rPr lang="en-US" altLang="ja-JP" sz="2000" dirty="0"/>
              <a:t>)</a:t>
            </a:r>
          </a:p>
          <a:p>
            <a:pPr marL="91440" lvl="0" indent="-152400" algn="l" rtl="0">
              <a:lnSpc>
                <a:spcPct val="90000"/>
              </a:lnSpc>
              <a:spcBef>
                <a:spcPts val="1400"/>
              </a:spcBef>
              <a:spcAft>
                <a:spcPts val="0"/>
              </a:spcAft>
              <a:buSzPts val="2400"/>
              <a:buChar char=" "/>
            </a:pPr>
            <a:endParaRPr lang="en-US" altLang="ja-JP" sz="2000" dirty="0"/>
          </a:p>
          <a:p>
            <a:pPr marL="91440" lvl="0" indent="-152400" algn="l" rtl="0">
              <a:lnSpc>
                <a:spcPct val="90000"/>
              </a:lnSpc>
              <a:spcBef>
                <a:spcPts val="1400"/>
              </a:spcBef>
              <a:spcAft>
                <a:spcPts val="0"/>
              </a:spcAft>
              <a:buSzPts val="2400"/>
              <a:buChar char=" "/>
            </a:pPr>
            <a:endParaRPr lang="en-US" altLang="ja-JP" sz="2000" dirty="0"/>
          </a:p>
          <a:p>
            <a:pPr marL="91440" lvl="0" indent="-152400" algn="l" rtl="0">
              <a:lnSpc>
                <a:spcPct val="90000"/>
              </a:lnSpc>
              <a:spcBef>
                <a:spcPts val="1400"/>
              </a:spcBef>
              <a:spcAft>
                <a:spcPts val="0"/>
              </a:spcAft>
              <a:buSzPts val="2400"/>
              <a:buChar char=" "/>
            </a:pPr>
            <a:endParaRPr lang="en-US" altLang="ja-JP" dirty="0"/>
          </a:p>
          <a:p>
            <a:pPr marL="91440" lvl="0" indent="-152400" algn="l" rtl="0">
              <a:lnSpc>
                <a:spcPct val="90000"/>
              </a:lnSpc>
              <a:spcBef>
                <a:spcPts val="1400"/>
              </a:spcBef>
              <a:spcAft>
                <a:spcPts val="0"/>
              </a:spcAft>
              <a:buSzPts val="2400"/>
              <a:buChar char=" "/>
            </a:pPr>
            <a:endParaRPr lang="en-US" altLang="ja-JP" sz="2000" dirty="0"/>
          </a:p>
          <a:p>
            <a:pPr marL="91440" lvl="0" indent="-152400" algn="l" rtl="0">
              <a:lnSpc>
                <a:spcPct val="90000"/>
              </a:lnSpc>
              <a:spcBef>
                <a:spcPts val="1400"/>
              </a:spcBef>
              <a:spcAft>
                <a:spcPts val="0"/>
              </a:spcAft>
              <a:buSzPts val="2400"/>
              <a:buChar char=" "/>
            </a:pPr>
            <a:r>
              <a:rPr lang="ja-JP" altLang="en-US" sz="2000" dirty="0"/>
              <a:t>・スクラムジェットエンジンにおける課題</a:t>
            </a:r>
          </a:p>
          <a:p>
            <a:pPr marL="91440" lvl="0" indent="-152400" algn="l" rtl="0">
              <a:lnSpc>
                <a:spcPct val="90000"/>
              </a:lnSpc>
              <a:spcBef>
                <a:spcPts val="1400"/>
              </a:spcBef>
              <a:spcAft>
                <a:spcPts val="0"/>
              </a:spcAft>
              <a:buSzPts val="2400"/>
              <a:buChar char=" "/>
            </a:pPr>
            <a:r>
              <a:rPr lang="ja-JP" altLang="en-US" sz="2000" dirty="0"/>
              <a:t>　・・・超音速なので</a:t>
            </a:r>
            <a:r>
              <a:rPr lang="ja-JP" altLang="en-US" sz="2000" dirty="0">
                <a:solidFill>
                  <a:srgbClr val="FF0000"/>
                </a:solidFill>
              </a:rPr>
              <a:t>点火・保炎が難しい</a:t>
            </a:r>
            <a:r>
              <a:rPr lang="ja-JP" altLang="en-US" sz="2000" dirty="0">
                <a:solidFill>
                  <a:schemeClr val="dk1"/>
                </a:solidFill>
              </a:rPr>
              <a:t>→何らかの工夫が必要</a:t>
            </a:r>
          </a:p>
          <a:p>
            <a:pPr marL="0" lvl="0" indent="0" algn="l" rtl="0">
              <a:lnSpc>
                <a:spcPct val="90000"/>
              </a:lnSpc>
              <a:spcBef>
                <a:spcPts val="1400"/>
              </a:spcBef>
              <a:spcAft>
                <a:spcPts val="0"/>
              </a:spcAft>
              <a:buSzPts val="2400"/>
              <a:buNone/>
            </a:pPr>
            <a:endParaRPr kumimoji="1" lang="ja-JP" altLang="en-US" dirty="0"/>
          </a:p>
        </p:txBody>
      </p:sp>
      <p:sp>
        <p:nvSpPr>
          <p:cNvPr id="4" name="スライド番号プレースホルダー 3">
            <a:extLst>
              <a:ext uri="{FF2B5EF4-FFF2-40B4-BE49-F238E27FC236}">
                <a16:creationId xmlns:a16="http://schemas.microsoft.com/office/drawing/2014/main" id="{40F38169-3145-4253-9AE5-811D55435CAA}"/>
              </a:ext>
            </a:extLst>
          </p:cNvPr>
          <p:cNvSpPr>
            <a:spLocks noGrp="1"/>
          </p:cNvSpPr>
          <p:nvPr>
            <p:ph type="sldNum" sz="quarter" idx="12"/>
          </p:nvPr>
        </p:nvSpPr>
        <p:spPr/>
        <p:txBody>
          <a:bodyPr/>
          <a:lstStyle/>
          <a:p>
            <a:fld id="{3CB7807C-90E9-479D-8E31-32AA07ACDF41}" type="slidenum">
              <a:rPr kumimoji="1" lang="ja-JP" altLang="en-US" smtClean="0"/>
              <a:t>4</a:t>
            </a:fld>
            <a:endParaRPr kumimoji="1" lang="ja-JP" altLang="en-US"/>
          </a:p>
        </p:txBody>
      </p:sp>
      <p:pic>
        <p:nvPicPr>
          <p:cNvPr id="6" name="図 5" descr="ダイアグラム&#10;&#10;自動的に生成された説明">
            <a:extLst>
              <a:ext uri="{FF2B5EF4-FFF2-40B4-BE49-F238E27FC236}">
                <a16:creationId xmlns:a16="http://schemas.microsoft.com/office/drawing/2014/main" id="{38858996-90B0-49F6-BE93-64BFD920BD36}"/>
              </a:ext>
            </a:extLst>
          </p:cNvPr>
          <p:cNvPicPr>
            <a:picLocks noChangeAspect="1"/>
          </p:cNvPicPr>
          <p:nvPr/>
        </p:nvPicPr>
        <p:blipFill rotWithShape="1">
          <a:blip r:embed="rId2">
            <a:extLst>
              <a:ext uri="{28A0092B-C50C-407E-A947-70E740481C1C}">
                <a14:useLocalDpi xmlns:a14="http://schemas.microsoft.com/office/drawing/2010/main" val="0"/>
              </a:ext>
            </a:extLst>
          </a:blip>
          <a:srcRect b="14001"/>
          <a:stretch/>
        </p:blipFill>
        <p:spPr>
          <a:xfrm>
            <a:off x="2683780" y="3197946"/>
            <a:ext cx="4844499" cy="1686875"/>
          </a:xfrm>
          <a:prstGeom prst="rect">
            <a:avLst/>
          </a:prstGeom>
        </p:spPr>
      </p:pic>
    </p:spTree>
    <p:extLst>
      <p:ext uri="{BB962C8B-B14F-4D97-AF65-F5344CB8AC3E}">
        <p14:creationId xmlns:p14="http://schemas.microsoft.com/office/powerpoint/2010/main" val="873247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C6706F-976B-48B0-A6C4-557114F777B0}"/>
              </a:ext>
            </a:extLst>
          </p:cNvPr>
          <p:cNvSpPr>
            <a:spLocks noGrp="1"/>
          </p:cNvSpPr>
          <p:nvPr>
            <p:ph type="title"/>
          </p:nvPr>
        </p:nvSpPr>
        <p:spPr/>
        <p:txBody>
          <a:bodyPr/>
          <a:lstStyle/>
          <a:p>
            <a:r>
              <a:rPr kumimoji="1" lang="ja-JP" altLang="en-US" dirty="0"/>
              <a:t>研究背景</a:t>
            </a:r>
            <a:r>
              <a:rPr kumimoji="1" lang="en-US" altLang="ja-JP" dirty="0"/>
              <a:t>(1/2)</a:t>
            </a:r>
            <a:endParaRPr kumimoji="1" lang="ja-JP" altLang="en-US" dirty="0"/>
          </a:p>
        </p:txBody>
      </p:sp>
      <p:sp>
        <p:nvSpPr>
          <p:cNvPr id="3" name="コンテンツ プレースホルダー 2">
            <a:extLst>
              <a:ext uri="{FF2B5EF4-FFF2-40B4-BE49-F238E27FC236}">
                <a16:creationId xmlns:a16="http://schemas.microsoft.com/office/drawing/2014/main" id="{C0E6FF0F-2770-479B-98AE-E95D42C3DFCC}"/>
              </a:ext>
            </a:extLst>
          </p:cNvPr>
          <p:cNvSpPr>
            <a:spLocks noGrp="1"/>
          </p:cNvSpPr>
          <p:nvPr>
            <p:ph idx="1"/>
          </p:nvPr>
        </p:nvSpPr>
        <p:spPr>
          <a:xfrm>
            <a:off x="43932" y="792483"/>
            <a:ext cx="11023375" cy="4023360"/>
          </a:xfrm>
        </p:spPr>
        <p:txBody>
          <a:bodyPr>
            <a:normAutofit/>
          </a:bodyPr>
          <a:lstStyle/>
          <a:p>
            <a:r>
              <a:rPr lang="ja-JP" altLang="en-US" dirty="0">
                <a:latin typeface="Trebuchet MS" panose="020B0603020202020204" pitchFamily="34" charset="0"/>
              </a:rPr>
              <a:t>スクラムジェットエンジン</a:t>
            </a:r>
            <a:endParaRPr lang="en-US" altLang="ja-JP" dirty="0">
              <a:latin typeface="Trebuchet MS" panose="020B0603020202020204" pitchFamily="34" charset="0"/>
            </a:endParaRPr>
          </a:p>
          <a:p>
            <a:r>
              <a:rPr lang="ja-JP" altLang="en-US" dirty="0">
                <a:latin typeface="Trebuchet MS" panose="020B0603020202020204" pitchFamily="34" charset="0"/>
              </a:rPr>
              <a:t>　・</a:t>
            </a:r>
            <a:r>
              <a:rPr lang="ja-JP" altLang="en-US" dirty="0">
                <a:solidFill>
                  <a:srgbClr val="FF0000"/>
                </a:solidFill>
                <a:latin typeface="Trebuchet MS" panose="020B0603020202020204" pitchFamily="34" charset="0"/>
              </a:rPr>
              <a:t>点火・保炎が難しい</a:t>
            </a:r>
            <a:endParaRPr lang="en-US" altLang="ja-JP" dirty="0">
              <a:solidFill>
                <a:schemeClr val="tx1"/>
              </a:solidFill>
              <a:latin typeface="Trebuchet MS" panose="020B0603020202020204" pitchFamily="34" charset="0"/>
            </a:endParaRPr>
          </a:p>
          <a:p>
            <a:r>
              <a:rPr lang="ja-JP" altLang="en-US" dirty="0">
                <a:solidFill>
                  <a:schemeClr val="tx1"/>
                </a:solidFill>
                <a:latin typeface="Trebuchet MS" panose="020B0603020202020204" pitchFamily="34" charset="0"/>
              </a:rPr>
              <a:t>　　　　→キャビティと呼ばれるへこみで再循環領域を作り出す      </a:t>
            </a:r>
            <a:r>
              <a:rPr lang="ja-JP" altLang="en-US" dirty="0">
                <a:solidFill>
                  <a:srgbClr val="FF0000"/>
                </a:solidFill>
                <a:latin typeface="Trebuchet MS" panose="020B0603020202020204" pitchFamily="34" charset="0"/>
              </a:rPr>
              <a:t>保炎の仕方は一通りではない</a:t>
            </a:r>
            <a:endParaRPr lang="en-US" altLang="ja-JP" dirty="0">
              <a:solidFill>
                <a:srgbClr val="FF0000"/>
              </a:solidFill>
              <a:latin typeface="Trebuchet MS" panose="020B0603020202020204" pitchFamily="34" charset="0"/>
            </a:endParaRPr>
          </a:p>
        </p:txBody>
      </p:sp>
      <p:sp>
        <p:nvSpPr>
          <p:cNvPr id="4" name="スライド番号プレースホルダー 3">
            <a:extLst>
              <a:ext uri="{FF2B5EF4-FFF2-40B4-BE49-F238E27FC236}">
                <a16:creationId xmlns:a16="http://schemas.microsoft.com/office/drawing/2014/main" id="{086A8F2E-F9CB-481C-AA00-4BA73503A655}"/>
              </a:ext>
            </a:extLst>
          </p:cNvPr>
          <p:cNvSpPr>
            <a:spLocks noGrp="1"/>
          </p:cNvSpPr>
          <p:nvPr>
            <p:ph type="sldNum" sz="quarter" idx="12"/>
          </p:nvPr>
        </p:nvSpPr>
        <p:spPr/>
        <p:txBody>
          <a:bodyPr/>
          <a:lstStyle/>
          <a:p>
            <a:fld id="{3CB7807C-90E9-479D-8E31-32AA07ACDF41}" type="slidenum">
              <a:rPr kumimoji="1" lang="ja-JP" altLang="en-US" smtClean="0"/>
              <a:t>5</a:t>
            </a:fld>
            <a:endParaRPr kumimoji="1" lang="ja-JP" altLang="en-US"/>
          </a:p>
        </p:txBody>
      </p:sp>
      <p:pic>
        <p:nvPicPr>
          <p:cNvPr id="17" name="図 16">
            <a:extLst>
              <a:ext uri="{FF2B5EF4-FFF2-40B4-BE49-F238E27FC236}">
                <a16:creationId xmlns:a16="http://schemas.microsoft.com/office/drawing/2014/main" id="{F2DCA00F-3522-428D-A84C-E3FDEF04BF87}"/>
              </a:ext>
            </a:extLst>
          </p:cNvPr>
          <p:cNvPicPr>
            <a:picLocks noChangeAspect="1"/>
          </p:cNvPicPr>
          <p:nvPr/>
        </p:nvPicPr>
        <p:blipFill>
          <a:blip r:embed="rId3"/>
          <a:stretch>
            <a:fillRect/>
          </a:stretch>
        </p:blipFill>
        <p:spPr>
          <a:xfrm>
            <a:off x="326692" y="2580493"/>
            <a:ext cx="4692888" cy="2484140"/>
          </a:xfrm>
          <a:prstGeom prst="rect">
            <a:avLst/>
          </a:prstGeom>
        </p:spPr>
      </p:pic>
      <p:pic>
        <p:nvPicPr>
          <p:cNvPr id="19" name="図 18">
            <a:extLst>
              <a:ext uri="{FF2B5EF4-FFF2-40B4-BE49-F238E27FC236}">
                <a16:creationId xmlns:a16="http://schemas.microsoft.com/office/drawing/2014/main" id="{B5E12496-CC08-420B-8218-5910A290CEB4}"/>
              </a:ext>
            </a:extLst>
          </p:cNvPr>
          <p:cNvPicPr>
            <a:picLocks noChangeAspect="1"/>
          </p:cNvPicPr>
          <p:nvPr/>
        </p:nvPicPr>
        <p:blipFill>
          <a:blip r:embed="rId4"/>
          <a:stretch>
            <a:fillRect/>
          </a:stretch>
        </p:blipFill>
        <p:spPr>
          <a:xfrm>
            <a:off x="6430624" y="2629127"/>
            <a:ext cx="5170607" cy="2484140"/>
          </a:xfrm>
          <a:prstGeom prst="rect">
            <a:avLst/>
          </a:prstGeom>
        </p:spPr>
      </p:pic>
      <p:pic>
        <p:nvPicPr>
          <p:cNvPr id="24" name="図 23" descr="座る, テーブル, ベッド が含まれている画像&#10;&#10;自動的に生成された説明">
            <a:extLst>
              <a:ext uri="{FF2B5EF4-FFF2-40B4-BE49-F238E27FC236}">
                <a16:creationId xmlns:a16="http://schemas.microsoft.com/office/drawing/2014/main" id="{087BC52C-134B-4EA7-AF71-3A030D8718DF}"/>
              </a:ext>
            </a:extLst>
          </p:cNvPr>
          <p:cNvPicPr>
            <a:picLocks noChangeAspect="1"/>
          </p:cNvPicPr>
          <p:nvPr/>
        </p:nvPicPr>
        <p:blipFill rotWithShape="1">
          <a:blip r:embed="rId5">
            <a:extLst>
              <a:ext uri="{28A0092B-C50C-407E-A947-70E740481C1C}">
                <a14:useLocalDpi xmlns:a14="http://schemas.microsoft.com/office/drawing/2010/main" val="0"/>
              </a:ext>
            </a:extLst>
          </a:blip>
          <a:srcRect l="22897" t="28440" r="23503" b="21344"/>
          <a:stretch/>
        </p:blipFill>
        <p:spPr>
          <a:xfrm>
            <a:off x="1931997" y="5101074"/>
            <a:ext cx="3265301" cy="1365686"/>
          </a:xfrm>
          <a:prstGeom prst="rect">
            <a:avLst/>
          </a:prstGeom>
        </p:spPr>
      </p:pic>
      <p:pic>
        <p:nvPicPr>
          <p:cNvPr id="26" name="図 25" descr="座る, フロント, テーブル, ノートパソコン が含まれている画像&#10;&#10;自動的に生成された説明">
            <a:extLst>
              <a:ext uri="{FF2B5EF4-FFF2-40B4-BE49-F238E27FC236}">
                <a16:creationId xmlns:a16="http://schemas.microsoft.com/office/drawing/2014/main" id="{EBF4BE07-1BF8-49E1-B2DC-330B8F2F9E2A}"/>
              </a:ext>
            </a:extLst>
          </p:cNvPr>
          <p:cNvPicPr>
            <a:picLocks noChangeAspect="1"/>
          </p:cNvPicPr>
          <p:nvPr/>
        </p:nvPicPr>
        <p:blipFill rotWithShape="1">
          <a:blip r:embed="rId6">
            <a:extLst>
              <a:ext uri="{28A0092B-C50C-407E-A947-70E740481C1C}">
                <a14:useLocalDpi xmlns:a14="http://schemas.microsoft.com/office/drawing/2010/main" val="0"/>
              </a:ext>
            </a:extLst>
          </a:blip>
          <a:srcRect l="22732" t="28210" r="22508" b="19110"/>
          <a:stretch/>
        </p:blipFill>
        <p:spPr>
          <a:xfrm>
            <a:off x="6148357" y="5082179"/>
            <a:ext cx="3179942" cy="1365686"/>
          </a:xfrm>
          <a:prstGeom prst="rect">
            <a:avLst/>
          </a:prstGeom>
        </p:spPr>
      </p:pic>
      <p:sp>
        <p:nvSpPr>
          <p:cNvPr id="27" name="矢印: 左右 26">
            <a:extLst>
              <a:ext uri="{FF2B5EF4-FFF2-40B4-BE49-F238E27FC236}">
                <a16:creationId xmlns:a16="http://schemas.microsoft.com/office/drawing/2014/main" id="{8F497306-644B-4D06-A106-41D6AEF4A0D5}"/>
              </a:ext>
            </a:extLst>
          </p:cNvPr>
          <p:cNvSpPr/>
          <p:nvPr/>
        </p:nvSpPr>
        <p:spPr>
          <a:xfrm>
            <a:off x="5214293" y="5522706"/>
            <a:ext cx="900075" cy="484632"/>
          </a:xfrm>
          <a:prstGeom prst="leftRightArrow">
            <a:avLst>
              <a:gd name="adj1" fmla="val 50000"/>
              <a:gd name="adj2" fmla="val 565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テキスト ボックス 28">
            <a:extLst>
              <a:ext uri="{FF2B5EF4-FFF2-40B4-BE49-F238E27FC236}">
                <a16:creationId xmlns:a16="http://schemas.microsoft.com/office/drawing/2014/main" id="{E83F0660-91DC-4C4B-9D16-55FEC86D793A}"/>
              </a:ext>
            </a:extLst>
          </p:cNvPr>
          <p:cNvSpPr txBox="1"/>
          <p:nvPr/>
        </p:nvSpPr>
        <p:spPr>
          <a:xfrm>
            <a:off x="1878989" y="2259795"/>
            <a:ext cx="8589211" cy="369332"/>
          </a:xfrm>
          <a:prstGeom prst="rect">
            <a:avLst/>
          </a:prstGeom>
          <a:noFill/>
        </p:spPr>
        <p:txBody>
          <a:bodyPr wrap="none" rtlCol="0">
            <a:spAutoFit/>
          </a:bodyPr>
          <a:lstStyle/>
          <a:p>
            <a:r>
              <a:rPr kumimoji="1" lang="ja-JP" altLang="en-US" dirty="0"/>
              <a:t>せん断層燃焼モード</a:t>
            </a:r>
            <a:r>
              <a:rPr kumimoji="1" lang="en-US" altLang="ja-JP" dirty="0"/>
              <a:t>[1]</a:t>
            </a:r>
            <a:r>
              <a:rPr kumimoji="1" lang="ja-JP" altLang="en-US" dirty="0"/>
              <a:t>　　　　　　　　　　　　　　　　　　　　　　　　　</a:t>
            </a:r>
            <a:r>
              <a:rPr kumimoji="1" lang="en-US" altLang="ja-JP" dirty="0"/>
              <a:t>jet wake</a:t>
            </a:r>
            <a:r>
              <a:rPr kumimoji="1" lang="ja-JP" altLang="en-US" dirty="0"/>
              <a:t>燃焼モード</a:t>
            </a:r>
            <a:r>
              <a:rPr kumimoji="1" lang="en-US" altLang="ja-JP" dirty="0"/>
              <a:t>[1]</a:t>
            </a:r>
            <a:endParaRPr kumimoji="1" lang="ja-JP" altLang="en-US" dirty="0"/>
          </a:p>
        </p:txBody>
      </p:sp>
      <p:sp>
        <p:nvSpPr>
          <p:cNvPr id="30" name="テキスト ボックス 29">
            <a:extLst>
              <a:ext uri="{FF2B5EF4-FFF2-40B4-BE49-F238E27FC236}">
                <a16:creationId xmlns:a16="http://schemas.microsoft.com/office/drawing/2014/main" id="{DE9F6987-E706-4DAB-81CA-9DB0F6422949}"/>
              </a:ext>
            </a:extLst>
          </p:cNvPr>
          <p:cNvSpPr txBox="1"/>
          <p:nvPr/>
        </p:nvSpPr>
        <p:spPr>
          <a:xfrm>
            <a:off x="4455304" y="4831816"/>
            <a:ext cx="2590774" cy="369332"/>
          </a:xfrm>
          <a:prstGeom prst="rect">
            <a:avLst/>
          </a:prstGeom>
          <a:noFill/>
        </p:spPr>
        <p:txBody>
          <a:bodyPr wrap="none" rtlCol="0">
            <a:spAutoFit/>
          </a:bodyPr>
          <a:lstStyle/>
          <a:p>
            <a:r>
              <a:rPr kumimoji="1" lang="ja-JP" altLang="en-US" dirty="0"/>
              <a:t>ラム・スクラム振動モード</a:t>
            </a:r>
          </a:p>
        </p:txBody>
      </p:sp>
      <p:sp>
        <p:nvSpPr>
          <p:cNvPr id="5" name="正方形/長方形 4">
            <a:extLst>
              <a:ext uri="{FF2B5EF4-FFF2-40B4-BE49-F238E27FC236}">
                <a16:creationId xmlns:a16="http://schemas.microsoft.com/office/drawing/2014/main" id="{1FCE9F6B-281D-4C84-B60F-DA10F63FB958}"/>
              </a:ext>
            </a:extLst>
          </p:cNvPr>
          <p:cNvSpPr/>
          <p:nvPr/>
        </p:nvSpPr>
        <p:spPr>
          <a:xfrm>
            <a:off x="43932" y="2147981"/>
            <a:ext cx="11821376" cy="43280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F10CB4C6-6705-4C58-8EFE-55AA6672DA8E}"/>
              </a:ext>
            </a:extLst>
          </p:cNvPr>
          <p:cNvSpPr txBox="1"/>
          <p:nvPr/>
        </p:nvSpPr>
        <p:spPr>
          <a:xfrm>
            <a:off x="519650" y="6510083"/>
            <a:ext cx="10904024" cy="276999"/>
          </a:xfrm>
          <a:prstGeom prst="rect">
            <a:avLst/>
          </a:prstGeom>
          <a:noFill/>
        </p:spPr>
        <p:txBody>
          <a:bodyPr wrap="square">
            <a:spAutoFit/>
          </a:bodyPr>
          <a:lstStyle/>
          <a:p>
            <a:r>
              <a:rPr lang="en-US" altLang="ja-JP" sz="1200" dirty="0">
                <a:solidFill>
                  <a:schemeClr val="bg1"/>
                </a:solidFill>
              </a:rPr>
              <a:t>[1] </a:t>
            </a:r>
            <a:r>
              <a:rPr lang="en-US" altLang="ja-JP" sz="1200" dirty="0" err="1">
                <a:solidFill>
                  <a:schemeClr val="bg1"/>
                </a:solidFill>
              </a:rPr>
              <a:t>FrankW</a:t>
            </a:r>
            <a:r>
              <a:rPr lang="en-US" altLang="ja-JP" sz="1200" dirty="0">
                <a:solidFill>
                  <a:schemeClr val="bg1"/>
                </a:solidFill>
              </a:rPr>
              <a:t>. Barnes, and C. Segal, 2015, “Cavity-based </a:t>
            </a:r>
            <a:r>
              <a:rPr lang="en-US" altLang="ja-JP" sz="1200" dirty="0" err="1">
                <a:solidFill>
                  <a:schemeClr val="bg1"/>
                </a:solidFill>
              </a:rPr>
              <a:t>flameholding</a:t>
            </a:r>
            <a:r>
              <a:rPr lang="en-US" altLang="ja-JP" sz="1200" dirty="0">
                <a:solidFill>
                  <a:schemeClr val="bg1"/>
                </a:solidFill>
              </a:rPr>
              <a:t> for chemically-reacting supersonic flows,” Progress in Aerospace Sciences76, pp.24-41.</a:t>
            </a:r>
            <a:endParaRPr lang="ja-JP" altLang="en-US" sz="1200" dirty="0">
              <a:solidFill>
                <a:schemeClr val="bg1"/>
              </a:solidFill>
            </a:endParaRPr>
          </a:p>
        </p:txBody>
      </p:sp>
    </p:spTree>
    <p:extLst>
      <p:ext uri="{BB962C8B-B14F-4D97-AF65-F5344CB8AC3E}">
        <p14:creationId xmlns:p14="http://schemas.microsoft.com/office/powerpoint/2010/main" val="2377224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B9AFF7-C8A2-4FC0-8D40-C0ED7A44C873}"/>
              </a:ext>
            </a:extLst>
          </p:cNvPr>
          <p:cNvSpPr>
            <a:spLocks noGrp="1"/>
          </p:cNvSpPr>
          <p:nvPr>
            <p:ph type="title"/>
          </p:nvPr>
        </p:nvSpPr>
        <p:spPr/>
        <p:txBody>
          <a:bodyPr/>
          <a:lstStyle/>
          <a:p>
            <a:r>
              <a:rPr kumimoji="1" lang="ja-JP" altLang="en-US" dirty="0"/>
              <a:t>研究背景</a:t>
            </a:r>
            <a:r>
              <a:rPr kumimoji="1" lang="en-US" altLang="ja-JP" dirty="0"/>
              <a:t>(2/2)</a:t>
            </a:r>
            <a:endParaRPr kumimoji="1" lang="ja-JP" altLang="en-US" dirty="0"/>
          </a:p>
        </p:txBody>
      </p:sp>
      <p:sp>
        <p:nvSpPr>
          <p:cNvPr id="3" name="コンテンツ プレースホルダー 2">
            <a:extLst>
              <a:ext uri="{FF2B5EF4-FFF2-40B4-BE49-F238E27FC236}">
                <a16:creationId xmlns:a16="http://schemas.microsoft.com/office/drawing/2014/main" id="{4C821B6B-1938-4473-8D67-EA163513485B}"/>
              </a:ext>
            </a:extLst>
          </p:cNvPr>
          <p:cNvSpPr>
            <a:spLocks noGrp="1"/>
          </p:cNvSpPr>
          <p:nvPr>
            <p:ph idx="1"/>
          </p:nvPr>
        </p:nvSpPr>
        <p:spPr>
          <a:xfrm>
            <a:off x="233774" y="833039"/>
            <a:ext cx="11913829" cy="2442654"/>
          </a:xfrm>
          <a:ln w="28575">
            <a:solidFill>
              <a:srgbClr val="FF0000"/>
            </a:solidFill>
          </a:ln>
        </p:spPr>
        <p:txBody>
          <a:bodyPr>
            <a:normAutofit/>
          </a:bodyPr>
          <a:lstStyle/>
          <a:p>
            <a:r>
              <a:rPr kumimoji="1" lang="ja-JP" altLang="en-US" dirty="0"/>
              <a:t>先行研究</a:t>
            </a:r>
            <a:endParaRPr kumimoji="1" lang="en-US" altLang="ja-JP" dirty="0"/>
          </a:p>
          <a:p>
            <a:r>
              <a:rPr lang="ja-JP" altLang="en-US" dirty="0"/>
              <a:t>✔燃焼挙動には流れに垂直方向の燃料分布が影響</a:t>
            </a:r>
            <a:r>
              <a:rPr lang="en-US" altLang="ja-JP" dirty="0"/>
              <a:t>[2]</a:t>
            </a:r>
            <a:r>
              <a:rPr lang="ja-JP" altLang="en-US" dirty="0"/>
              <a:t>                     貫通高さが重要</a:t>
            </a:r>
            <a:endParaRPr lang="en-US" altLang="ja-JP" dirty="0"/>
          </a:p>
          <a:p>
            <a:endParaRPr lang="en-US" altLang="ja-JP" dirty="0"/>
          </a:p>
          <a:p>
            <a:endParaRPr kumimoji="1" lang="en-US" altLang="ja-JP" dirty="0"/>
          </a:p>
          <a:p>
            <a:r>
              <a:rPr lang="ja-JP" altLang="en-US" dirty="0"/>
              <a:t>✔貫通高さは動圧比</a:t>
            </a:r>
            <a:r>
              <a:rPr lang="en-US" altLang="ja-JP" dirty="0"/>
              <a:t>J</a:t>
            </a:r>
            <a:r>
              <a:rPr lang="ja-JP" altLang="en-US" dirty="0"/>
              <a:t>と正の相関</a:t>
            </a:r>
            <a:r>
              <a:rPr lang="en-US" altLang="ja-JP" dirty="0"/>
              <a:t>[3]                                                                       </a:t>
            </a:r>
            <a:r>
              <a:rPr lang="ja-JP" altLang="en-US" dirty="0"/>
              <a:t>インジェクタ穴径が貫通高さに影響</a:t>
            </a:r>
            <a:endParaRPr kumimoji="1" lang="ja-JP" altLang="en-US" dirty="0"/>
          </a:p>
        </p:txBody>
      </p:sp>
      <p:sp>
        <p:nvSpPr>
          <p:cNvPr id="4" name="スライド番号プレースホルダー 3">
            <a:extLst>
              <a:ext uri="{FF2B5EF4-FFF2-40B4-BE49-F238E27FC236}">
                <a16:creationId xmlns:a16="http://schemas.microsoft.com/office/drawing/2014/main" id="{8AE555C4-A135-461B-A0A6-65ECFB7CCEDF}"/>
              </a:ext>
            </a:extLst>
          </p:cNvPr>
          <p:cNvSpPr>
            <a:spLocks noGrp="1"/>
          </p:cNvSpPr>
          <p:nvPr>
            <p:ph type="sldNum" sz="quarter" idx="12"/>
          </p:nvPr>
        </p:nvSpPr>
        <p:spPr/>
        <p:txBody>
          <a:bodyPr/>
          <a:lstStyle/>
          <a:p>
            <a:fld id="{3CB7807C-90E9-479D-8E31-32AA07ACDF41}" type="slidenum">
              <a:rPr kumimoji="1" lang="ja-JP" altLang="en-US" smtClean="0"/>
              <a:t>6</a:t>
            </a:fld>
            <a:endParaRPr kumimoji="1" lang="ja-JP" altLang="en-US"/>
          </a:p>
        </p:txBody>
      </p:sp>
      <p:pic>
        <p:nvPicPr>
          <p:cNvPr id="5" name="図 4">
            <a:extLst>
              <a:ext uri="{FF2B5EF4-FFF2-40B4-BE49-F238E27FC236}">
                <a16:creationId xmlns:a16="http://schemas.microsoft.com/office/drawing/2014/main" id="{45E83157-B67B-4D91-9060-7C6B902F8EFB}"/>
              </a:ext>
            </a:extLst>
          </p:cNvPr>
          <p:cNvPicPr>
            <a:picLocks noChangeAspect="1"/>
          </p:cNvPicPr>
          <p:nvPr/>
        </p:nvPicPr>
        <p:blipFill>
          <a:blip r:embed="rId2"/>
          <a:stretch>
            <a:fillRect/>
          </a:stretch>
        </p:blipFill>
        <p:spPr>
          <a:xfrm>
            <a:off x="4139713" y="2456192"/>
            <a:ext cx="1432684" cy="810838"/>
          </a:xfrm>
          <a:prstGeom prst="rect">
            <a:avLst/>
          </a:prstGeom>
        </p:spPr>
      </p:pic>
      <p:sp>
        <p:nvSpPr>
          <p:cNvPr id="6" name="Google Shape;211;p3">
            <a:extLst>
              <a:ext uri="{FF2B5EF4-FFF2-40B4-BE49-F238E27FC236}">
                <a16:creationId xmlns:a16="http://schemas.microsoft.com/office/drawing/2014/main" id="{2B1892B6-4575-4969-9DDD-F7EFBAF625B2}"/>
              </a:ext>
            </a:extLst>
          </p:cNvPr>
          <p:cNvSpPr txBox="1"/>
          <p:nvPr/>
        </p:nvSpPr>
        <p:spPr>
          <a:xfrm>
            <a:off x="5608621" y="2557856"/>
            <a:ext cx="122501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ja-JP" sz="1800" dirty="0">
                <a:solidFill>
                  <a:schemeClr val="dk1"/>
                </a:solidFill>
                <a:latin typeface="Calibri"/>
                <a:ea typeface="Calibri"/>
                <a:cs typeface="Calibri"/>
                <a:sym typeface="Calibri"/>
              </a:rPr>
              <a:t>CF:主流</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ja-JP" sz="1800" dirty="0">
                <a:solidFill>
                  <a:schemeClr val="dk1"/>
                </a:solidFill>
                <a:latin typeface="Calibri"/>
                <a:ea typeface="Calibri"/>
                <a:cs typeface="Calibri"/>
                <a:sym typeface="Calibri"/>
              </a:rPr>
              <a:t>j:燃料噴流</a:t>
            </a:r>
            <a:endParaRPr sz="1800" dirty="0">
              <a:solidFill>
                <a:schemeClr val="dk1"/>
              </a:solidFill>
              <a:latin typeface="Calibri"/>
              <a:ea typeface="Calibri"/>
              <a:cs typeface="Calibri"/>
              <a:sym typeface="Calibri"/>
            </a:endParaRPr>
          </a:p>
        </p:txBody>
      </p:sp>
      <p:sp>
        <p:nvSpPr>
          <p:cNvPr id="7" name="矢印: 下 6">
            <a:extLst>
              <a:ext uri="{FF2B5EF4-FFF2-40B4-BE49-F238E27FC236}">
                <a16:creationId xmlns:a16="http://schemas.microsoft.com/office/drawing/2014/main" id="{0D44E1AE-413C-41EC-9C0E-A601E1C8ECD5}"/>
              </a:ext>
            </a:extLst>
          </p:cNvPr>
          <p:cNvSpPr/>
          <p:nvPr/>
        </p:nvSpPr>
        <p:spPr>
          <a:xfrm>
            <a:off x="5807292" y="3312612"/>
            <a:ext cx="401884" cy="5537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AD38DEE8-9664-4EF2-B4AA-8938CC7AD026}"/>
              </a:ext>
            </a:extLst>
          </p:cNvPr>
          <p:cNvSpPr txBox="1"/>
          <p:nvPr/>
        </p:nvSpPr>
        <p:spPr>
          <a:xfrm>
            <a:off x="1878338" y="3903284"/>
            <a:ext cx="8435323" cy="400110"/>
          </a:xfrm>
          <a:prstGeom prst="rect">
            <a:avLst/>
          </a:prstGeom>
          <a:noFill/>
        </p:spPr>
        <p:txBody>
          <a:bodyPr wrap="none" rtlCol="0">
            <a:spAutoFit/>
          </a:bodyPr>
          <a:lstStyle/>
          <a:p>
            <a:r>
              <a:rPr lang="ja-JP" altLang="ja-JP" sz="2000" dirty="0">
                <a:solidFill>
                  <a:srgbClr val="FF0000"/>
                </a:solidFill>
              </a:rPr>
              <a:t>エチレンの燃焼形態と貫通高さの関係を</a:t>
            </a:r>
            <a:r>
              <a:rPr lang="ja-JP" altLang="en-US" sz="2000" dirty="0">
                <a:solidFill>
                  <a:srgbClr val="FF0000"/>
                </a:solidFill>
              </a:rPr>
              <a:t>調べる</a:t>
            </a:r>
            <a:r>
              <a:rPr lang="ja-JP" altLang="ja-JP" sz="2000" dirty="0">
                <a:solidFill>
                  <a:srgbClr val="FF0000"/>
                </a:solidFill>
              </a:rPr>
              <a:t>ため</a:t>
            </a:r>
            <a:r>
              <a:rPr lang="ja-JP" altLang="ja-JP" sz="2000" dirty="0"/>
              <a:t>、以下の実験を行った。</a:t>
            </a:r>
            <a:endParaRPr kumimoji="1" lang="ja-JP" altLang="en-US" sz="2000" dirty="0"/>
          </a:p>
        </p:txBody>
      </p:sp>
      <p:sp>
        <p:nvSpPr>
          <p:cNvPr id="9" name="矢印: 右 8">
            <a:extLst>
              <a:ext uri="{FF2B5EF4-FFF2-40B4-BE49-F238E27FC236}">
                <a16:creationId xmlns:a16="http://schemas.microsoft.com/office/drawing/2014/main" id="{AD83D31C-6881-47FA-8721-0D883743C3AB}"/>
              </a:ext>
            </a:extLst>
          </p:cNvPr>
          <p:cNvSpPr/>
          <p:nvPr/>
        </p:nvSpPr>
        <p:spPr>
          <a:xfrm>
            <a:off x="6462352" y="1202069"/>
            <a:ext cx="821017" cy="4659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FBC3B198-31D8-49D8-B470-CAF016DC0CEF}"/>
              </a:ext>
            </a:extLst>
          </p:cNvPr>
          <p:cNvSpPr txBox="1"/>
          <p:nvPr/>
        </p:nvSpPr>
        <p:spPr>
          <a:xfrm>
            <a:off x="102560" y="4437321"/>
            <a:ext cx="12045043" cy="1077218"/>
          </a:xfrm>
          <a:prstGeom prst="rect">
            <a:avLst/>
          </a:prstGeom>
          <a:noFill/>
          <a:ln w="38100">
            <a:solidFill>
              <a:srgbClr val="FF0000"/>
            </a:solidFill>
          </a:ln>
        </p:spPr>
        <p:txBody>
          <a:bodyPr wrap="square">
            <a:spAutoFit/>
          </a:bodyPr>
          <a:lstStyle/>
          <a:p>
            <a:pPr marL="201168" lvl="1" indent="0" algn="l" rtl="0">
              <a:lnSpc>
                <a:spcPct val="90000"/>
              </a:lnSpc>
              <a:spcBef>
                <a:spcPts val="600"/>
              </a:spcBef>
              <a:spcAft>
                <a:spcPts val="0"/>
              </a:spcAft>
              <a:buSzPts val="1800"/>
              <a:buNone/>
            </a:pPr>
            <a:r>
              <a:rPr lang="ja-JP" altLang="en-US" sz="2000" dirty="0"/>
              <a:t>実験１．インジェクタ穴径を変え、</a:t>
            </a:r>
            <a:r>
              <a:rPr lang="en-US" altLang="ja-JP" sz="2000" dirty="0"/>
              <a:t>PIV</a:t>
            </a:r>
            <a:r>
              <a:rPr lang="ja-JP" altLang="en-US" sz="2000" dirty="0"/>
              <a:t>用粒子を混ぜた窒素を噴射→穴径、動圧比と貫通高さの関係を整理する</a:t>
            </a:r>
            <a:endParaRPr lang="en-US" altLang="ja-JP" sz="2000" dirty="0"/>
          </a:p>
          <a:p>
            <a:pPr marL="201168" lvl="1" indent="0" algn="l" rtl="0">
              <a:lnSpc>
                <a:spcPct val="90000"/>
              </a:lnSpc>
              <a:spcBef>
                <a:spcPts val="600"/>
              </a:spcBef>
              <a:spcAft>
                <a:spcPts val="0"/>
              </a:spcAft>
              <a:buSzPts val="1800"/>
              <a:buNone/>
            </a:pPr>
            <a:r>
              <a:rPr lang="en-US" altLang="ja-JP" sz="2000" dirty="0"/>
              <a:t>               </a:t>
            </a:r>
            <a:r>
              <a:rPr lang="ja-JP" altLang="en-US" sz="2000" dirty="0"/>
              <a:t>・・・まずは燃焼なしで貫通高さの変化を確認する</a:t>
            </a:r>
          </a:p>
          <a:p>
            <a:pPr marL="201168" lvl="1" indent="0" algn="l" rtl="0">
              <a:lnSpc>
                <a:spcPct val="90000"/>
              </a:lnSpc>
              <a:spcBef>
                <a:spcPts val="600"/>
              </a:spcBef>
              <a:spcAft>
                <a:spcPts val="0"/>
              </a:spcAft>
              <a:buSzPts val="1800"/>
              <a:buNone/>
            </a:pPr>
            <a:r>
              <a:rPr lang="ja-JP" altLang="en-US" sz="2000" dirty="0"/>
              <a:t>実験２．インジェクタ穴径を変えてエチレンを噴射し、穴径と燃焼形態の関係を調べる</a:t>
            </a:r>
          </a:p>
        </p:txBody>
      </p:sp>
      <p:sp>
        <p:nvSpPr>
          <p:cNvPr id="12" name="矢印: 右 11">
            <a:extLst>
              <a:ext uri="{FF2B5EF4-FFF2-40B4-BE49-F238E27FC236}">
                <a16:creationId xmlns:a16="http://schemas.microsoft.com/office/drawing/2014/main" id="{2CF6930E-E956-457A-B2DE-4B166918B984}"/>
              </a:ext>
            </a:extLst>
          </p:cNvPr>
          <p:cNvSpPr/>
          <p:nvPr/>
        </p:nvSpPr>
        <p:spPr>
          <a:xfrm>
            <a:off x="6960649" y="2638705"/>
            <a:ext cx="92204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45C405A6-2E32-4F18-BED1-2DB8FC8AF809}"/>
              </a:ext>
            </a:extLst>
          </p:cNvPr>
          <p:cNvSpPr txBox="1"/>
          <p:nvPr/>
        </p:nvSpPr>
        <p:spPr>
          <a:xfrm>
            <a:off x="340028" y="6427113"/>
            <a:ext cx="11913828" cy="430887"/>
          </a:xfrm>
          <a:prstGeom prst="rect">
            <a:avLst/>
          </a:prstGeom>
          <a:noFill/>
        </p:spPr>
        <p:txBody>
          <a:bodyPr wrap="square">
            <a:spAutoFit/>
          </a:bodyPr>
          <a:lstStyle/>
          <a:p>
            <a:r>
              <a:rPr lang="en-US" altLang="ja-JP" sz="1100" dirty="0">
                <a:solidFill>
                  <a:schemeClr val="bg1"/>
                </a:solidFill>
              </a:rPr>
              <a:t>[2] Hu, J., Chang, J., Bao, W., Yang, Q., and Wen, J., 2014, "Experimental study of a flush wall scramjet combustor equipped with strut/wall fuel injection," Acta </a:t>
            </a:r>
            <a:r>
              <a:rPr lang="en-US" altLang="ja-JP" sz="1100" dirty="0" err="1">
                <a:solidFill>
                  <a:schemeClr val="bg1"/>
                </a:solidFill>
              </a:rPr>
              <a:t>Astronautica</a:t>
            </a:r>
            <a:r>
              <a:rPr lang="en-US" altLang="ja-JP" sz="1100" dirty="0">
                <a:solidFill>
                  <a:schemeClr val="bg1"/>
                </a:solidFill>
              </a:rPr>
              <a:t>, 104(1), pp. 84-90.</a:t>
            </a:r>
          </a:p>
          <a:p>
            <a:r>
              <a:rPr lang="en-US" altLang="ja-JP" sz="1100" dirty="0">
                <a:solidFill>
                  <a:schemeClr val="bg1"/>
                </a:solidFill>
              </a:rPr>
              <a:t>[3] C. </a:t>
            </a:r>
            <a:r>
              <a:rPr lang="en-US" altLang="ja-JP" sz="1100" dirty="0" err="1">
                <a:solidFill>
                  <a:schemeClr val="bg1"/>
                </a:solidFill>
              </a:rPr>
              <a:t>Ghenai</a:t>
            </a:r>
            <a:r>
              <a:rPr lang="en-US" altLang="ja-JP" sz="1100" dirty="0">
                <a:solidFill>
                  <a:schemeClr val="bg1"/>
                </a:solidFill>
              </a:rPr>
              <a:t>, H. </a:t>
            </a:r>
            <a:r>
              <a:rPr lang="en-US" altLang="ja-JP" sz="1100" dirty="0" err="1">
                <a:solidFill>
                  <a:schemeClr val="bg1"/>
                </a:solidFill>
              </a:rPr>
              <a:t>Sapmaz</a:t>
            </a:r>
            <a:r>
              <a:rPr lang="en-US" altLang="ja-JP" sz="1100" dirty="0">
                <a:solidFill>
                  <a:schemeClr val="bg1"/>
                </a:solidFill>
              </a:rPr>
              <a:t>, and C. Lin, 2009, “Penetration height correlations for non-aerated and aerated transverse liquid jets in supersonic cross flow,” Experiments in Fluids, 46(1), pp.121-129.</a:t>
            </a:r>
          </a:p>
        </p:txBody>
      </p:sp>
      <p:pic>
        <p:nvPicPr>
          <p:cNvPr id="13" name="図 12">
            <a:extLst>
              <a:ext uri="{FF2B5EF4-FFF2-40B4-BE49-F238E27FC236}">
                <a16:creationId xmlns:a16="http://schemas.microsoft.com/office/drawing/2014/main" id="{509E8869-8A70-4361-A627-1A09733337EC}"/>
              </a:ext>
            </a:extLst>
          </p:cNvPr>
          <p:cNvPicPr/>
          <p:nvPr/>
        </p:nvPicPr>
        <p:blipFill rotWithShape="1">
          <a:blip r:embed="rId3" cstate="print">
            <a:extLst>
              <a:ext uri="{28A0092B-C50C-407E-A947-70E740481C1C}">
                <a14:useLocalDpi xmlns:a14="http://schemas.microsoft.com/office/drawing/2010/main" val="0"/>
              </a:ext>
            </a:extLst>
          </a:blip>
          <a:srcRect l="277" t="13093" r="68001" b="10993"/>
          <a:stretch/>
        </p:blipFill>
        <p:spPr bwMode="auto">
          <a:xfrm>
            <a:off x="9262534" y="891941"/>
            <a:ext cx="1693334" cy="1435633"/>
          </a:xfrm>
          <a:prstGeom prst="rect">
            <a:avLst/>
          </a:prstGeom>
          <a:noFill/>
          <a:ln>
            <a:noFill/>
          </a:ln>
        </p:spPr>
      </p:pic>
      <p:cxnSp>
        <p:nvCxnSpPr>
          <p:cNvPr id="15" name="直線コネクタ 14">
            <a:extLst>
              <a:ext uri="{FF2B5EF4-FFF2-40B4-BE49-F238E27FC236}">
                <a16:creationId xmlns:a16="http://schemas.microsoft.com/office/drawing/2014/main" id="{70C1D88E-BE32-4800-96C6-BF5EA84BB1E7}"/>
              </a:ext>
            </a:extLst>
          </p:cNvPr>
          <p:cNvCxnSpPr>
            <a:cxnSpLocks/>
          </p:cNvCxnSpPr>
          <p:nvPr/>
        </p:nvCxnSpPr>
        <p:spPr>
          <a:xfrm>
            <a:off x="9499600" y="1548797"/>
            <a:ext cx="2387599" cy="0"/>
          </a:xfrm>
          <a:prstGeom prst="line">
            <a:avLst/>
          </a:prstGeom>
          <a:ln>
            <a:prstDash val="sysDot"/>
          </a:ln>
        </p:spPr>
        <p:style>
          <a:lnRef idx="1">
            <a:schemeClr val="dk1"/>
          </a:lnRef>
          <a:fillRef idx="0">
            <a:schemeClr val="dk1"/>
          </a:fillRef>
          <a:effectRef idx="0">
            <a:schemeClr val="dk1"/>
          </a:effectRef>
          <a:fontRef idx="minor">
            <a:schemeClr val="tx1"/>
          </a:fontRef>
        </p:style>
      </p:cxnSp>
      <p:cxnSp>
        <p:nvCxnSpPr>
          <p:cNvPr id="17" name="直線コネクタ 16">
            <a:extLst>
              <a:ext uri="{FF2B5EF4-FFF2-40B4-BE49-F238E27FC236}">
                <a16:creationId xmlns:a16="http://schemas.microsoft.com/office/drawing/2014/main" id="{C52C32F6-72E6-469B-B5DD-D1639F56BB3E}"/>
              </a:ext>
            </a:extLst>
          </p:cNvPr>
          <p:cNvCxnSpPr>
            <a:cxnSpLocks/>
          </p:cNvCxnSpPr>
          <p:nvPr/>
        </p:nvCxnSpPr>
        <p:spPr>
          <a:xfrm>
            <a:off x="9499600" y="1939957"/>
            <a:ext cx="2387599" cy="0"/>
          </a:xfrm>
          <a:prstGeom prst="line">
            <a:avLst/>
          </a:prstGeom>
          <a:ln>
            <a:prstDash val="sysDot"/>
          </a:ln>
        </p:spPr>
        <p:style>
          <a:lnRef idx="1">
            <a:schemeClr val="dk1"/>
          </a:lnRef>
          <a:fillRef idx="0">
            <a:schemeClr val="dk1"/>
          </a:fillRef>
          <a:effectRef idx="0">
            <a:schemeClr val="dk1"/>
          </a:effectRef>
          <a:fontRef idx="minor">
            <a:schemeClr val="tx1"/>
          </a:fontRef>
        </p:style>
      </p:cxnSp>
      <p:cxnSp>
        <p:nvCxnSpPr>
          <p:cNvPr id="18" name="直線コネクタ 17">
            <a:extLst>
              <a:ext uri="{FF2B5EF4-FFF2-40B4-BE49-F238E27FC236}">
                <a16:creationId xmlns:a16="http://schemas.microsoft.com/office/drawing/2014/main" id="{728E95DC-A1FD-4253-88F7-714ACCD1E8B2}"/>
              </a:ext>
            </a:extLst>
          </p:cNvPr>
          <p:cNvCxnSpPr>
            <a:cxnSpLocks/>
          </p:cNvCxnSpPr>
          <p:nvPr/>
        </p:nvCxnSpPr>
        <p:spPr>
          <a:xfrm>
            <a:off x="11140975" y="1435030"/>
            <a:ext cx="0" cy="776947"/>
          </a:xfrm>
          <a:prstGeom prst="line">
            <a:avLst/>
          </a:prstGeom>
          <a:ln w="19050"/>
        </p:spPr>
        <p:style>
          <a:lnRef idx="1">
            <a:schemeClr val="dk1"/>
          </a:lnRef>
          <a:fillRef idx="0">
            <a:schemeClr val="dk1"/>
          </a:fillRef>
          <a:effectRef idx="0">
            <a:schemeClr val="dk1"/>
          </a:effectRef>
          <a:fontRef idx="minor">
            <a:schemeClr val="tx1"/>
          </a:fontRef>
        </p:style>
      </p:cxnSp>
      <p:cxnSp>
        <p:nvCxnSpPr>
          <p:cNvPr id="23" name="直線矢印コネクタ 22">
            <a:extLst>
              <a:ext uri="{FF2B5EF4-FFF2-40B4-BE49-F238E27FC236}">
                <a16:creationId xmlns:a16="http://schemas.microsoft.com/office/drawing/2014/main" id="{8B0BFCA6-4A9E-4FF5-B86B-EC688CCE57D0}"/>
              </a:ext>
            </a:extLst>
          </p:cNvPr>
          <p:cNvCxnSpPr>
            <a:cxnSpLocks/>
          </p:cNvCxnSpPr>
          <p:nvPr/>
        </p:nvCxnSpPr>
        <p:spPr>
          <a:xfrm>
            <a:off x="11140976" y="1297577"/>
            <a:ext cx="0" cy="2512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435BCB71-181D-4BDA-8950-ABADD48B3463}"/>
              </a:ext>
            </a:extLst>
          </p:cNvPr>
          <p:cNvCxnSpPr>
            <a:cxnSpLocks/>
          </p:cNvCxnSpPr>
          <p:nvPr/>
        </p:nvCxnSpPr>
        <p:spPr>
          <a:xfrm flipV="1">
            <a:off x="11140975" y="1939958"/>
            <a:ext cx="0" cy="27201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B4F35F53-A069-44ED-8AEE-67A3090B2469}"/>
              </a:ext>
            </a:extLst>
          </p:cNvPr>
          <p:cNvSpPr txBox="1"/>
          <p:nvPr/>
        </p:nvSpPr>
        <p:spPr>
          <a:xfrm>
            <a:off x="11097093" y="1632179"/>
            <a:ext cx="861133" cy="307777"/>
          </a:xfrm>
          <a:prstGeom prst="rect">
            <a:avLst/>
          </a:prstGeom>
          <a:noFill/>
        </p:spPr>
        <p:txBody>
          <a:bodyPr wrap="none" rtlCol="0">
            <a:spAutoFit/>
          </a:bodyPr>
          <a:lstStyle/>
          <a:p>
            <a:r>
              <a:rPr kumimoji="1" lang="ja-JP" altLang="en-US" sz="1400" dirty="0"/>
              <a:t>貫通高さ</a:t>
            </a:r>
          </a:p>
        </p:txBody>
      </p:sp>
    </p:spTree>
    <p:extLst>
      <p:ext uri="{BB962C8B-B14F-4D97-AF65-F5344CB8AC3E}">
        <p14:creationId xmlns:p14="http://schemas.microsoft.com/office/powerpoint/2010/main" val="911001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662847-9BF0-46B3-872B-D65A92930597}"/>
              </a:ext>
            </a:extLst>
          </p:cNvPr>
          <p:cNvSpPr>
            <a:spLocks noGrp="1"/>
          </p:cNvSpPr>
          <p:nvPr>
            <p:ph type="title"/>
          </p:nvPr>
        </p:nvSpPr>
        <p:spPr/>
        <p:txBody>
          <a:bodyPr/>
          <a:lstStyle/>
          <a:p>
            <a:r>
              <a:rPr kumimoji="1" lang="ja-JP" altLang="en-US" dirty="0"/>
              <a:t>実験装置</a:t>
            </a:r>
            <a:r>
              <a:rPr kumimoji="1" lang="en-US" altLang="ja-JP" dirty="0"/>
              <a:t>(</a:t>
            </a:r>
            <a:r>
              <a:rPr lang="ja-JP" altLang="en-US" dirty="0"/>
              <a:t>風洞、燃焼器</a:t>
            </a:r>
            <a:r>
              <a:rPr kumimoji="1" lang="en-US" altLang="ja-JP" dirty="0"/>
              <a:t>)</a:t>
            </a:r>
            <a:endParaRPr kumimoji="1" lang="ja-JP" altLang="en-US" dirty="0"/>
          </a:p>
        </p:txBody>
      </p:sp>
      <p:sp>
        <p:nvSpPr>
          <p:cNvPr id="4" name="スライド番号プレースホルダー 3">
            <a:extLst>
              <a:ext uri="{FF2B5EF4-FFF2-40B4-BE49-F238E27FC236}">
                <a16:creationId xmlns:a16="http://schemas.microsoft.com/office/drawing/2014/main" id="{C587807C-B238-42AD-9628-CA1C99807F90}"/>
              </a:ext>
            </a:extLst>
          </p:cNvPr>
          <p:cNvSpPr>
            <a:spLocks noGrp="1"/>
          </p:cNvSpPr>
          <p:nvPr>
            <p:ph type="sldNum" sz="quarter" idx="12"/>
          </p:nvPr>
        </p:nvSpPr>
        <p:spPr/>
        <p:txBody>
          <a:bodyPr/>
          <a:lstStyle/>
          <a:p>
            <a:fld id="{3CB7807C-90E9-479D-8E31-32AA07ACDF41}" type="slidenum">
              <a:rPr kumimoji="1" lang="ja-JP" altLang="en-US" smtClean="0"/>
              <a:t>7</a:t>
            </a:fld>
            <a:endParaRPr kumimoji="1" lang="ja-JP" altLang="en-US"/>
          </a:p>
        </p:txBody>
      </p:sp>
      <p:sp>
        <p:nvSpPr>
          <p:cNvPr id="6" name="テキスト ボックス 5">
            <a:extLst>
              <a:ext uri="{FF2B5EF4-FFF2-40B4-BE49-F238E27FC236}">
                <a16:creationId xmlns:a16="http://schemas.microsoft.com/office/drawing/2014/main" id="{488D5E3A-16FE-43AE-8133-C70BAC574B46}"/>
              </a:ext>
            </a:extLst>
          </p:cNvPr>
          <p:cNvSpPr txBox="1"/>
          <p:nvPr/>
        </p:nvSpPr>
        <p:spPr>
          <a:xfrm>
            <a:off x="48638" y="745175"/>
            <a:ext cx="2954655" cy="461665"/>
          </a:xfrm>
          <a:prstGeom prst="rect">
            <a:avLst/>
          </a:prstGeom>
          <a:noFill/>
        </p:spPr>
        <p:txBody>
          <a:bodyPr wrap="none" rtlCol="0">
            <a:spAutoFit/>
          </a:bodyPr>
          <a:lstStyle/>
          <a:p>
            <a:r>
              <a:rPr kumimoji="1" lang="ja-JP" altLang="en-US" sz="2400" u="sng" dirty="0"/>
              <a:t>本郷超音速燃焼風洞</a:t>
            </a:r>
          </a:p>
        </p:txBody>
      </p:sp>
      <p:pic>
        <p:nvPicPr>
          <p:cNvPr id="7" name="図 6">
            <a:extLst>
              <a:ext uri="{FF2B5EF4-FFF2-40B4-BE49-F238E27FC236}">
                <a16:creationId xmlns:a16="http://schemas.microsoft.com/office/drawing/2014/main" id="{02FA04D0-C703-4235-B3B6-C84384D50813}"/>
              </a:ext>
            </a:extLst>
          </p:cNvPr>
          <p:cNvPicPr>
            <a:picLocks noChangeAspect="1"/>
          </p:cNvPicPr>
          <p:nvPr/>
        </p:nvPicPr>
        <p:blipFill>
          <a:blip r:embed="rId3"/>
          <a:stretch>
            <a:fillRect/>
          </a:stretch>
        </p:blipFill>
        <p:spPr>
          <a:xfrm>
            <a:off x="706669" y="4515051"/>
            <a:ext cx="5389331" cy="1621677"/>
          </a:xfrm>
          <a:prstGeom prst="rect">
            <a:avLst/>
          </a:prstGeom>
        </p:spPr>
      </p:pic>
      <p:pic>
        <p:nvPicPr>
          <p:cNvPr id="8" name="図 7">
            <a:extLst>
              <a:ext uri="{FF2B5EF4-FFF2-40B4-BE49-F238E27FC236}">
                <a16:creationId xmlns:a16="http://schemas.microsoft.com/office/drawing/2014/main" id="{FF5A73AF-6342-4C6A-B7DA-C5931C4DBFBD}"/>
              </a:ext>
            </a:extLst>
          </p:cNvPr>
          <p:cNvPicPr>
            <a:picLocks noChangeAspect="1"/>
          </p:cNvPicPr>
          <p:nvPr/>
        </p:nvPicPr>
        <p:blipFill>
          <a:blip r:embed="rId4"/>
          <a:stretch>
            <a:fillRect/>
          </a:stretch>
        </p:blipFill>
        <p:spPr>
          <a:xfrm>
            <a:off x="6614651" y="4158581"/>
            <a:ext cx="3907875" cy="1969179"/>
          </a:xfrm>
          <a:prstGeom prst="rect">
            <a:avLst/>
          </a:prstGeom>
        </p:spPr>
      </p:pic>
      <p:sp>
        <p:nvSpPr>
          <p:cNvPr id="13" name="テキスト ボックス 12">
            <a:extLst>
              <a:ext uri="{FF2B5EF4-FFF2-40B4-BE49-F238E27FC236}">
                <a16:creationId xmlns:a16="http://schemas.microsoft.com/office/drawing/2014/main" id="{29ED5F1D-4040-42A5-8F26-F4DB208EBA24}"/>
              </a:ext>
            </a:extLst>
          </p:cNvPr>
          <p:cNvSpPr txBox="1"/>
          <p:nvPr/>
        </p:nvSpPr>
        <p:spPr>
          <a:xfrm>
            <a:off x="8497612" y="1751842"/>
            <a:ext cx="3704860" cy="1200329"/>
          </a:xfrm>
          <a:prstGeom prst="rect">
            <a:avLst/>
          </a:prstGeom>
          <a:noFill/>
          <a:ln>
            <a:solidFill>
              <a:srgbClr val="FF0000"/>
            </a:solidFill>
          </a:ln>
        </p:spPr>
        <p:txBody>
          <a:bodyPr wrap="none" rtlCol="0">
            <a:spAutoFit/>
          </a:bodyPr>
          <a:lstStyle/>
          <a:p>
            <a:r>
              <a:rPr kumimoji="1" lang="ja-JP" altLang="en-US" dirty="0"/>
              <a:t>主流マッハ数</a:t>
            </a:r>
            <a:r>
              <a:rPr kumimoji="1" lang="en-US" altLang="ja-JP" dirty="0"/>
              <a:t>2</a:t>
            </a:r>
          </a:p>
          <a:p>
            <a:r>
              <a:rPr kumimoji="1" lang="ja-JP" altLang="en-US" dirty="0"/>
              <a:t>主流全温</a:t>
            </a:r>
            <a:r>
              <a:rPr kumimoji="1" lang="en-US" altLang="ja-JP" dirty="0"/>
              <a:t>1900K</a:t>
            </a:r>
          </a:p>
          <a:p>
            <a:r>
              <a:rPr kumimoji="1" lang="ja-JP" altLang="en-US" dirty="0"/>
              <a:t>主流全圧</a:t>
            </a:r>
            <a:r>
              <a:rPr kumimoji="1" lang="en-US" altLang="ja-JP" dirty="0"/>
              <a:t>0.37MPa</a:t>
            </a:r>
          </a:p>
          <a:p>
            <a:r>
              <a:rPr kumimoji="1" lang="en-US" altLang="ja-JP" dirty="0"/>
              <a:t>(</a:t>
            </a:r>
            <a:r>
              <a:rPr kumimoji="1" lang="ja-JP" altLang="en-US" dirty="0"/>
              <a:t>マッハ数</a:t>
            </a:r>
            <a:r>
              <a:rPr kumimoji="1" lang="en-US" altLang="ja-JP" dirty="0"/>
              <a:t> 6,</a:t>
            </a:r>
            <a:r>
              <a:rPr kumimoji="1" lang="ja-JP" altLang="en-US" dirty="0"/>
              <a:t>　高度</a:t>
            </a:r>
            <a:r>
              <a:rPr kumimoji="1" lang="en-US" altLang="ja-JP" dirty="0"/>
              <a:t>40km</a:t>
            </a:r>
            <a:r>
              <a:rPr kumimoji="1" lang="ja-JP" altLang="en-US" dirty="0"/>
              <a:t>程度 を想定</a:t>
            </a:r>
            <a:r>
              <a:rPr kumimoji="1" lang="en-US" altLang="ja-JP" dirty="0"/>
              <a:t>)</a:t>
            </a:r>
          </a:p>
        </p:txBody>
      </p:sp>
      <p:pic>
        <p:nvPicPr>
          <p:cNvPr id="14" name="図 13">
            <a:extLst>
              <a:ext uri="{FF2B5EF4-FFF2-40B4-BE49-F238E27FC236}">
                <a16:creationId xmlns:a16="http://schemas.microsoft.com/office/drawing/2014/main" id="{7C6C0F54-0043-4B89-B828-34583C699FD2}"/>
              </a:ext>
            </a:extLst>
          </p:cNvPr>
          <p:cNvPicPr>
            <a:picLocks noChangeAspect="1"/>
          </p:cNvPicPr>
          <p:nvPr/>
        </p:nvPicPr>
        <p:blipFill>
          <a:blip r:embed="rId5"/>
          <a:stretch>
            <a:fillRect/>
          </a:stretch>
        </p:blipFill>
        <p:spPr>
          <a:xfrm>
            <a:off x="6723992" y="4850296"/>
            <a:ext cx="652329" cy="292874"/>
          </a:xfrm>
          <a:prstGeom prst="rect">
            <a:avLst/>
          </a:prstGeom>
        </p:spPr>
      </p:pic>
      <p:sp>
        <p:nvSpPr>
          <p:cNvPr id="15" name="テキスト ボックス 14">
            <a:extLst>
              <a:ext uri="{FF2B5EF4-FFF2-40B4-BE49-F238E27FC236}">
                <a16:creationId xmlns:a16="http://schemas.microsoft.com/office/drawing/2014/main" id="{0CF7EFA5-A95D-45AA-974D-96768A8B068E}"/>
              </a:ext>
            </a:extLst>
          </p:cNvPr>
          <p:cNvSpPr txBox="1"/>
          <p:nvPr/>
        </p:nvSpPr>
        <p:spPr>
          <a:xfrm>
            <a:off x="1950381" y="4023183"/>
            <a:ext cx="2650084" cy="369332"/>
          </a:xfrm>
          <a:prstGeom prst="rect">
            <a:avLst/>
          </a:prstGeom>
          <a:noFill/>
        </p:spPr>
        <p:txBody>
          <a:bodyPr wrap="none" rtlCol="0">
            <a:spAutoFit/>
          </a:bodyPr>
          <a:lstStyle/>
          <a:p>
            <a:r>
              <a:rPr kumimoji="1" lang="ja-JP" altLang="en-US" dirty="0"/>
              <a:t>静圧孔で圧力分布を測定</a:t>
            </a:r>
          </a:p>
        </p:txBody>
      </p:sp>
      <p:sp>
        <p:nvSpPr>
          <p:cNvPr id="18" name="矢印: 下 17">
            <a:extLst>
              <a:ext uri="{FF2B5EF4-FFF2-40B4-BE49-F238E27FC236}">
                <a16:creationId xmlns:a16="http://schemas.microsoft.com/office/drawing/2014/main" id="{1F84205B-F537-4FB4-A430-FC6842F95793}"/>
              </a:ext>
            </a:extLst>
          </p:cNvPr>
          <p:cNvSpPr/>
          <p:nvPr/>
        </p:nvSpPr>
        <p:spPr>
          <a:xfrm>
            <a:off x="3577787" y="4407678"/>
            <a:ext cx="484632" cy="6917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コンテンツ プレースホルダー 18">
            <a:extLst>
              <a:ext uri="{FF2B5EF4-FFF2-40B4-BE49-F238E27FC236}">
                <a16:creationId xmlns:a16="http://schemas.microsoft.com/office/drawing/2014/main" id="{FB07706C-E72F-4852-B7B6-D5FABE986427}"/>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372579" y="1208169"/>
            <a:ext cx="7663336" cy="2298391"/>
          </a:xfrm>
        </p:spPr>
      </p:pic>
      <p:sp>
        <p:nvSpPr>
          <p:cNvPr id="9" name="楕円 8">
            <a:extLst>
              <a:ext uri="{FF2B5EF4-FFF2-40B4-BE49-F238E27FC236}">
                <a16:creationId xmlns:a16="http://schemas.microsoft.com/office/drawing/2014/main" id="{9F12A13F-639E-4FEF-AA08-BA5C655F7A4C}"/>
              </a:ext>
            </a:extLst>
          </p:cNvPr>
          <p:cNvSpPr/>
          <p:nvPr/>
        </p:nvSpPr>
        <p:spPr>
          <a:xfrm>
            <a:off x="5243054" y="1702857"/>
            <a:ext cx="2549347" cy="11396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矢印コネクタ 10">
            <a:extLst>
              <a:ext uri="{FF2B5EF4-FFF2-40B4-BE49-F238E27FC236}">
                <a16:creationId xmlns:a16="http://schemas.microsoft.com/office/drawing/2014/main" id="{AF389F17-C7B8-4302-B452-5E917CE0EF11}"/>
              </a:ext>
            </a:extLst>
          </p:cNvPr>
          <p:cNvCxnSpPr>
            <a:cxnSpLocks/>
          </p:cNvCxnSpPr>
          <p:nvPr/>
        </p:nvCxnSpPr>
        <p:spPr>
          <a:xfrm flipH="1">
            <a:off x="4600466" y="2842544"/>
            <a:ext cx="1248541" cy="215418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1A6B7723-B29C-4CBA-89A5-A754CCC86F88}"/>
              </a:ext>
            </a:extLst>
          </p:cNvPr>
          <p:cNvSpPr txBox="1"/>
          <p:nvPr/>
        </p:nvSpPr>
        <p:spPr>
          <a:xfrm>
            <a:off x="6517727" y="5952062"/>
            <a:ext cx="1863011" cy="369332"/>
          </a:xfrm>
          <a:prstGeom prst="rect">
            <a:avLst/>
          </a:prstGeom>
          <a:noFill/>
        </p:spPr>
        <p:txBody>
          <a:bodyPr wrap="none" rtlCol="0">
            <a:spAutoFit/>
          </a:bodyPr>
          <a:lstStyle/>
          <a:p>
            <a:r>
              <a:rPr kumimoji="1" lang="en-US" altLang="ja-JP" dirty="0">
                <a:solidFill>
                  <a:srgbClr val="FF0000"/>
                </a:solidFill>
              </a:rPr>
              <a:t>2mm, 3mm, 4mm</a:t>
            </a:r>
            <a:endParaRPr kumimoji="1" lang="ja-JP" altLang="en-US" dirty="0">
              <a:solidFill>
                <a:srgbClr val="FF0000"/>
              </a:solidFill>
            </a:endParaRPr>
          </a:p>
        </p:txBody>
      </p:sp>
    </p:spTree>
    <p:extLst>
      <p:ext uri="{BB962C8B-B14F-4D97-AF65-F5344CB8AC3E}">
        <p14:creationId xmlns:p14="http://schemas.microsoft.com/office/powerpoint/2010/main" val="2654077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DAB21F-E8C6-4997-8EBE-FB138976594E}"/>
              </a:ext>
            </a:extLst>
          </p:cNvPr>
          <p:cNvSpPr>
            <a:spLocks noGrp="1"/>
          </p:cNvSpPr>
          <p:nvPr>
            <p:ph type="title"/>
          </p:nvPr>
        </p:nvSpPr>
        <p:spPr/>
        <p:txBody>
          <a:bodyPr/>
          <a:lstStyle/>
          <a:p>
            <a:r>
              <a:rPr kumimoji="1" lang="ja-JP" altLang="en-US" dirty="0"/>
              <a:t>実験装置</a:t>
            </a:r>
            <a:r>
              <a:rPr kumimoji="1" lang="en-US" altLang="ja-JP" dirty="0"/>
              <a:t>(</a:t>
            </a:r>
            <a:r>
              <a:rPr lang="ja-JP" altLang="en-US" dirty="0"/>
              <a:t>光学系</a:t>
            </a:r>
            <a:r>
              <a:rPr kumimoji="1" lang="en-US" altLang="ja-JP" dirty="0"/>
              <a:t>)</a:t>
            </a:r>
            <a:endParaRPr kumimoji="1" lang="ja-JP" altLang="en-US" dirty="0"/>
          </a:p>
        </p:txBody>
      </p:sp>
      <p:sp>
        <p:nvSpPr>
          <p:cNvPr id="4" name="スライド番号プレースホルダー 3">
            <a:extLst>
              <a:ext uri="{FF2B5EF4-FFF2-40B4-BE49-F238E27FC236}">
                <a16:creationId xmlns:a16="http://schemas.microsoft.com/office/drawing/2014/main" id="{30B094BB-75BA-4467-86D3-A3F42D2A6D80}"/>
              </a:ext>
            </a:extLst>
          </p:cNvPr>
          <p:cNvSpPr>
            <a:spLocks noGrp="1"/>
          </p:cNvSpPr>
          <p:nvPr>
            <p:ph type="sldNum" sz="quarter" idx="12"/>
          </p:nvPr>
        </p:nvSpPr>
        <p:spPr/>
        <p:txBody>
          <a:bodyPr/>
          <a:lstStyle/>
          <a:p>
            <a:fld id="{3CB7807C-90E9-479D-8E31-32AA07ACDF41}" type="slidenum">
              <a:rPr kumimoji="1" lang="ja-JP" altLang="en-US" smtClean="0"/>
              <a:t>8</a:t>
            </a:fld>
            <a:endParaRPr kumimoji="1" lang="ja-JP" altLang="en-US"/>
          </a:p>
        </p:txBody>
      </p:sp>
      <p:sp>
        <p:nvSpPr>
          <p:cNvPr id="6" name="テキスト ボックス 5">
            <a:extLst>
              <a:ext uri="{FF2B5EF4-FFF2-40B4-BE49-F238E27FC236}">
                <a16:creationId xmlns:a16="http://schemas.microsoft.com/office/drawing/2014/main" id="{C2CE0A44-50E9-47D8-9AA5-EC8678DF3C21}"/>
              </a:ext>
            </a:extLst>
          </p:cNvPr>
          <p:cNvSpPr txBox="1"/>
          <p:nvPr/>
        </p:nvSpPr>
        <p:spPr>
          <a:xfrm>
            <a:off x="16554" y="751344"/>
            <a:ext cx="6079446" cy="923330"/>
          </a:xfrm>
          <a:prstGeom prst="rect">
            <a:avLst/>
          </a:prstGeom>
          <a:noFill/>
        </p:spPr>
        <p:txBody>
          <a:bodyPr wrap="square" rtlCol="0">
            <a:spAutoFit/>
          </a:bodyPr>
          <a:lstStyle/>
          <a:p>
            <a:r>
              <a:rPr kumimoji="1" lang="ja-JP" altLang="en-US" dirty="0"/>
              <a:t>窒素噴射時</a:t>
            </a:r>
            <a:endParaRPr kumimoji="1" lang="en-US" altLang="ja-JP" dirty="0"/>
          </a:p>
          <a:p>
            <a:r>
              <a:rPr lang="ja-JP" altLang="en-US" dirty="0"/>
              <a:t>・バックライト法 </a:t>
            </a:r>
            <a:r>
              <a:rPr lang="en-US" altLang="ja-JP" dirty="0"/>
              <a:t>(</a:t>
            </a:r>
            <a:r>
              <a:rPr lang="ja-JP" altLang="en-US" dirty="0"/>
              <a:t>貫通高さを計測</a:t>
            </a:r>
            <a:r>
              <a:rPr lang="en-US" altLang="ja-JP" dirty="0"/>
              <a:t>)</a:t>
            </a:r>
            <a:endParaRPr kumimoji="1" lang="en-US" altLang="ja-JP" dirty="0"/>
          </a:p>
          <a:p>
            <a:r>
              <a:rPr lang="ja-JP" altLang="en-US" dirty="0"/>
              <a:t>窒素と共に</a:t>
            </a:r>
            <a:r>
              <a:rPr kumimoji="1" lang="ja-JP" altLang="en-US" dirty="0"/>
              <a:t>真球状多孔質シリカ</a:t>
            </a:r>
            <a:r>
              <a:rPr kumimoji="1" lang="en-US" altLang="ja-JP" dirty="0"/>
              <a:t>(</a:t>
            </a:r>
            <a:r>
              <a:rPr kumimoji="1" lang="ja-JP" altLang="en-US" dirty="0"/>
              <a:t>ゴッドボール、</a:t>
            </a:r>
            <a:r>
              <a:rPr kumimoji="1" lang="en-US" altLang="ja-JP" dirty="0"/>
              <a:t>2~5μm)</a:t>
            </a:r>
            <a:r>
              <a:rPr kumimoji="1" lang="ja-JP" altLang="en-US" dirty="0"/>
              <a:t>を</a:t>
            </a:r>
            <a:r>
              <a:rPr lang="ja-JP" altLang="en-US" dirty="0"/>
              <a:t>噴射</a:t>
            </a:r>
            <a:endParaRPr lang="en-US" altLang="ja-JP" dirty="0"/>
          </a:p>
        </p:txBody>
      </p:sp>
      <p:pic>
        <p:nvPicPr>
          <p:cNvPr id="11" name="図 10">
            <a:extLst>
              <a:ext uri="{FF2B5EF4-FFF2-40B4-BE49-F238E27FC236}">
                <a16:creationId xmlns:a16="http://schemas.microsoft.com/office/drawing/2014/main" id="{F7A53D16-20C2-4834-88C9-58CFA069D4C1}"/>
              </a:ext>
            </a:extLst>
          </p:cNvPr>
          <p:cNvPicPr>
            <a:picLocks noChangeAspect="1"/>
          </p:cNvPicPr>
          <p:nvPr/>
        </p:nvPicPr>
        <p:blipFill>
          <a:blip r:embed="rId3"/>
          <a:stretch>
            <a:fillRect/>
          </a:stretch>
        </p:blipFill>
        <p:spPr>
          <a:xfrm>
            <a:off x="1220811" y="1697140"/>
            <a:ext cx="3704454" cy="2104804"/>
          </a:xfrm>
          <a:prstGeom prst="rect">
            <a:avLst/>
          </a:prstGeom>
        </p:spPr>
      </p:pic>
      <p:pic>
        <p:nvPicPr>
          <p:cNvPr id="7" name="図 6">
            <a:extLst>
              <a:ext uri="{FF2B5EF4-FFF2-40B4-BE49-F238E27FC236}">
                <a16:creationId xmlns:a16="http://schemas.microsoft.com/office/drawing/2014/main" id="{0BB9FC20-77B9-4FFC-BF15-65240906D1ED}"/>
              </a:ext>
            </a:extLst>
          </p:cNvPr>
          <p:cNvPicPr>
            <a:picLocks noChangeAspect="1"/>
          </p:cNvPicPr>
          <p:nvPr/>
        </p:nvPicPr>
        <p:blipFill>
          <a:blip r:embed="rId4"/>
          <a:stretch>
            <a:fillRect/>
          </a:stretch>
        </p:blipFill>
        <p:spPr>
          <a:xfrm>
            <a:off x="8031592" y="1219449"/>
            <a:ext cx="4048095" cy="1700931"/>
          </a:xfrm>
          <a:prstGeom prst="rect">
            <a:avLst/>
          </a:prstGeom>
        </p:spPr>
      </p:pic>
      <p:pic>
        <p:nvPicPr>
          <p:cNvPr id="8" name="図 7">
            <a:extLst>
              <a:ext uri="{FF2B5EF4-FFF2-40B4-BE49-F238E27FC236}">
                <a16:creationId xmlns:a16="http://schemas.microsoft.com/office/drawing/2014/main" id="{2529F424-0A63-41DD-88A4-6936426097F6}"/>
              </a:ext>
            </a:extLst>
          </p:cNvPr>
          <p:cNvPicPr>
            <a:picLocks noChangeAspect="1"/>
          </p:cNvPicPr>
          <p:nvPr/>
        </p:nvPicPr>
        <p:blipFill>
          <a:blip r:embed="rId5"/>
          <a:stretch>
            <a:fillRect/>
          </a:stretch>
        </p:blipFill>
        <p:spPr>
          <a:xfrm>
            <a:off x="8440059" y="5090220"/>
            <a:ext cx="3231160" cy="1341236"/>
          </a:xfrm>
          <a:prstGeom prst="rect">
            <a:avLst/>
          </a:prstGeom>
        </p:spPr>
      </p:pic>
      <p:pic>
        <p:nvPicPr>
          <p:cNvPr id="12" name="図 11">
            <a:extLst>
              <a:ext uri="{FF2B5EF4-FFF2-40B4-BE49-F238E27FC236}">
                <a16:creationId xmlns:a16="http://schemas.microsoft.com/office/drawing/2014/main" id="{EAC5FCAC-93D3-4996-98A0-E5196F711165}"/>
              </a:ext>
            </a:extLst>
          </p:cNvPr>
          <p:cNvPicPr>
            <a:picLocks noChangeAspect="1"/>
          </p:cNvPicPr>
          <p:nvPr/>
        </p:nvPicPr>
        <p:blipFill rotWithShape="1">
          <a:blip r:embed="rId6"/>
          <a:srcRect l="3552" t="16109" r="4104" b="4614"/>
          <a:stretch/>
        </p:blipFill>
        <p:spPr>
          <a:xfrm>
            <a:off x="6163735" y="2961793"/>
            <a:ext cx="5942480" cy="1659338"/>
          </a:xfrm>
          <a:prstGeom prst="rect">
            <a:avLst/>
          </a:prstGeom>
        </p:spPr>
      </p:pic>
      <p:cxnSp>
        <p:nvCxnSpPr>
          <p:cNvPr id="14" name="直線コネクタ 13">
            <a:extLst>
              <a:ext uri="{FF2B5EF4-FFF2-40B4-BE49-F238E27FC236}">
                <a16:creationId xmlns:a16="http://schemas.microsoft.com/office/drawing/2014/main" id="{4DC547E6-A176-4477-932D-CCE33F417897}"/>
              </a:ext>
            </a:extLst>
          </p:cNvPr>
          <p:cNvCxnSpPr/>
          <p:nvPr/>
        </p:nvCxnSpPr>
        <p:spPr>
          <a:xfrm>
            <a:off x="6129867" y="691796"/>
            <a:ext cx="0" cy="57679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2702983A-D86F-436C-B8A7-59A9D95DB72F}"/>
              </a:ext>
            </a:extLst>
          </p:cNvPr>
          <p:cNvSpPr txBox="1"/>
          <p:nvPr/>
        </p:nvSpPr>
        <p:spPr>
          <a:xfrm>
            <a:off x="6163735" y="796685"/>
            <a:ext cx="1689886" cy="369332"/>
          </a:xfrm>
          <a:prstGeom prst="rect">
            <a:avLst/>
          </a:prstGeom>
          <a:noFill/>
        </p:spPr>
        <p:txBody>
          <a:bodyPr wrap="none" rtlCol="0">
            <a:spAutoFit/>
          </a:bodyPr>
          <a:lstStyle/>
          <a:p>
            <a:r>
              <a:rPr kumimoji="1" lang="ja-JP" altLang="en-US" dirty="0"/>
              <a:t>エチレン噴射時</a:t>
            </a:r>
          </a:p>
        </p:txBody>
      </p:sp>
      <p:sp>
        <p:nvSpPr>
          <p:cNvPr id="16" name="テキスト ボックス 15">
            <a:extLst>
              <a:ext uri="{FF2B5EF4-FFF2-40B4-BE49-F238E27FC236}">
                <a16:creationId xmlns:a16="http://schemas.microsoft.com/office/drawing/2014/main" id="{72AC1BA3-9990-48A1-9F57-2F72EA7CDDFB}"/>
              </a:ext>
            </a:extLst>
          </p:cNvPr>
          <p:cNvSpPr txBox="1"/>
          <p:nvPr/>
        </p:nvSpPr>
        <p:spPr>
          <a:xfrm>
            <a:off x="6326139" y="1213009"/>
            <a:ext cx="1664238" cy="369332"/>
          </a:xfrm>
          <a:prstGeom prst="rect">
            <a:avLst/>
          </a:prstGeom>
          <a:noFill/>
        </p:spPr>
        <p:txBody>
          <a:bodyPr wrap="none" rtlCol="0">
            <a:spAutoFit/>
          </a:bodyPr>
          <a:lstStyle/>
          <a:p>
            <a:r>
              <a:rPr kumimoji="1" lang="ja-JP" altLang="en-US" dirty="0"/>
              <a:t>・シャドウグラフ</a:t>
            </a:r>
          </a:p>
        </p:txBody>
      </p:sp>
      <p:sp>
        <p:nvSpPr>
          <p:cNvPr id="17" name="テキスト ボックス 16">
            <a:extLst>
              <a:ext uri="{FF2B5EF4-FFF2-40B4-BE49-F238E27FC236}">
                <a16:creationId xmlns:a16="http://schemas.microsoft.com/office/drawing/2014/main" id="{C7DFBFB1-73E1-4F83-9545-91D9A7D34549}"/>
              </a:ext>
            </a:extLst>
          </p:cNvPr>
          <p:cNvSpPr txBox="1"/>
          <p:nvPr/>
        </p:nvSpPr>
        <p:spPr>
          <a:xfrm>
            <a:off x="6242444" y="5090220"/>
            <a:ext cx="1837362" cy="369332"/>
          </a:xfrm>
          <a:prstGeom prst="rect">
            <a:avLst/>
          </a:prstGeom>
          <a:noFill/>
        </p:spPr>
        <p:txBody>
          <a:bodyPr wrap="none" rtlCol="0">
            <a:spAutoFit/>
          </a:bodyPr>
          <a:lstStyle/>
          <a:p>
            <a:r>
              <a:rPr kumimoji="1" lang="ja-JP" altLang="en-US" dirty="0"/>
              <a:t>・</a:t>
            </a:r>
            <a:r>
              <a:rPr kumimoji="1" lang="en-US" altLang="ja-JP" dirty="0"/>
              <a:t>CH*</a:t>
            </a:r>
            <a:r>
              <a:rPr kumimoji="1" lang="ja-JP" altLang="en-US" dirty="0"/>
              <a:t>自発光画像</a:t>
            </a:r>
          </a:p>
        </p:txBody>
      </p:sp>
      <p:sp>
        <p:nvSpPr>
          <p:cNvPr id="18" name="テキスト ボックス 17">
            <a:extLst>
              <a:ext uri="{FF2B5EF4-FFF2-40B4-BE49-F238E27FC236}">
                <a16:creationId xmlns:a16="http://schemas.microsoft.com/office/drawing/2014/main" id="{DF3EE0C3-774C-4E67-8752-B9AE2EDF610F}"/>
              </a:ext>
            </a:extLst>
          </p:cNvPr>
          <p:cNvSpPr txBox="1"/>
          <p:nvPr/>
        </p:nvSpPr>
        <p:spPr>
          <a:xfrm>
            <a:off x="1920856" y="6047530"/>
            <a:ext cx="1745991" cy="369332"/>
          </a:xfrm>
          <a:prstGeom prst="rect">
            <a:avLst/>
          </a:prstGeom>
          <a:noFill/>
        </p:spPr>
        <p:txBody>
          <a:bodyPr wrap="none" rtlCol="0">
            <a:spAutoFit/>
          </a:bodyPr>
          <a:lstStyle/>
          <a:p>
            <a:r>
              <a:rPr kumimoji="1" lang="ja-JP" altLang="en-US" dirty="0"/>
              <a:t>貫通高さの定義</a:t>
            </a:r>
          </a:p>
        </p:txBody>
      </p:sp>
      <p:pic>
        <p:nvPicPr>
          <p:cNvPr id="9" name="図 8" descr="ダイアグラム&#10;&#10;自動的に生成された説明">
            <a:extLst>
              <a:ext uri="{FF2B5EF4-FFF2-40B4-BE49-F238E27FC236}">
                <a16:creationId xmlns:a16="http://schemas.microsoft.com/office/drawing/2014/main" id="{74F560B8-84AC-48F7-A5DF-8D409AF5CEB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8608" y="3823814"/>
            <a:ext cx="5372139" cy="2219325"/>
          </a:xfrm>
          <a:prstGeom prst="rect">
            <a:avLst/>
          </a:prstGeom>
        </p:spPr>
      </p:pic>
    </p:spTree>
    <p:extLst>
      <p:ext uri="{BB962C8B-B14F-4D97-AF65-F5344CB8AC3E}">
        <p14:creationId xmlns:p14="http://schemas.microsoft.com/office/powerpoint/2010/main" val="1831414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101467-E4CC-4619-B983-463199DD10B2}"/>
              </a:ext>
            </a:extLst>
          </p:cNvPr>
          <p:cNvSpPr>
            <a:spLocks noGrp="1"/>
          </p:cNvSpPr>
          <p:nvPr>
            <p:ph type="title"/>
          </p:nvPr>
        </p:nvSpPr>
        <p:spPr/>
        <p:txBody>
          <a:bodyPr/>
          <a:lstStyle/>
          <a:p>
            <a:r>
              <a:rPr kumimoji="1" lang="ja-JP" altLang="en-US" dirty="0"/>
              <a:t>実験結果</a:t>
            </a:r>
            <a:r>
              <a:rPr kumimoji="1" lang="en-US" altLang="ja-JP" dirty="0"/>
              <a:t>(</a:t>
            </a:r>
            <a:r>
              <a:rPr kumimoji="1" lang="ja-JP" altLang="en-US" dirty="0"/>
              <a:t>窒素噴射</a:t>
            </a:r>
            <a:r>
              <a:rPr kumimoji="1" lang="en-US" altLang="ja-JP" dirty="0"/>
              <a:t>)</a:t>
            </a:r>
            <a:endParaRPr kumimoji="1" lang="ja-JP" altLang="en-US" dirty="0"/>
          </a:p>
        </p:txBody>
      </p:sp>
      <p:sp>
        <p:nvSpPr>
          <p:cNvPr id="4" name="スライド番号プレースホルダー 3">
            <a:extLst>
              <a:ext uri="{FF2B5EF4-FFF2-40B4-BE49-F238E27FC236}">
                <a16:creationId xmlns:a16="http://schemas.microsoft.com/office/drawing/2014/main" id="{925BF583-D7F7-4FDE-9DF4-33DC998A9F84}"/>
              </a:ext>
            </a:extLst>
          </p:cNvPr>
          <p:cNvSpPr>
            <a:spLocks noGrp="1"/>
          </p:cNvSpPr>
          <p:nvPr>
            <p:ph type="sldNum" sz="quarter" idx="12"/>
          </p:nvPr>
        </p:nvSpPr>
        <p:spPr/>
        <p:txBody>
          <a:bodyPr/>
          <a:lstStyle/>
          <a:p>
            <a:fld id="{3CB7807C-90E9-479D-8E31-32AA07ACDF41}" type="slidenum">
              <a:rPr kumimoji="1" lang="ja-JP" altLang="en-US" smtClean="0"/>
              <a:t>9</a:t>
            </a:fld>
            <a:endParaRPr kumimoji="1" lang="ja-JP" altLang="en-US"/>
          </a:p>
        </p:txBody>
      </p:sp>
      <p:sp>
        <p:nvSpPr>
          <p:cNvPr id="7" name="テキスト ボックス 6">
            <a:extLst>
              <a:ext uri="{FF2B5EF4-FFF2-40B4-BE49-F238E27FC236}">
                <a16:creationId xmlns:a16="http://schemas.microsoft.com/office/drawing/2014/main" id="{1EA5BF4D-5066-42FF-8606-2F33CE0063F8}"/>
              </a:ext>
            </a:extLst>
          </p:cNvPr>
          <p:cNvSpPr txBox="1"/>
          <p:nvPr/>
        </p:nvSpPr>
        <p:spPr>
          <a:xfrm>
            <a:off x="5204195" y="4788088"/>
            <a:ext cx="6510115" cy="707886"/>
          </a:xfrm>
          <a:prstGeom prst="rect">
            <a:avLst/>
          </a:prstGeom>
          <a:noFill/>
        </p:spPr>
        <p:txBody>
          <a:bodyPr wrap="none" rtlCol="0">
            <a:spAutoFit/>
          </a:bodyPr>
          <a:lstStyle/>
          <a:p>
            <a:r>
              <a:rPr kumimoji="1" lang="ja-JP" altLang="en-US" sz="2000" dirty="0"/>
              <a:t>✔噴射孔穴径が小さくなると貫通高さが有意に大きくなった</a:t>
            </a:r>
            <a:endParaRPr kumimoji="1" lang="en-US" altLang="ja-JP" sz="2000" dirty="0"/>
          </a:p>
          <a:p>
            <a:r>
              <a:rPr lang="ja-JP" altLang="en-US" sz="2000" dirty="0"/>
              <a:t>✔動圧比のおよそ</a:t>
            </a:r>
            <a:r>
              <a:rPr lang="en-US" altLang="ja-JP" sz="2000" dirty="0"/>
              <a:t>0.3</a:t>
            </a:r>
            <a:r>
              <a:rPr lang="ja-JP" altLang="en-US" sz="2000" dirty="0"/>
              <a:t>乗に比例</a:t>
            </a:r>
            <a:endParaRPr kumimoji="1" lang="en-US" altLang="ja-JP" sz="2000" dirty="0"/>
          </a:p>
        </p:txBody>
      </p:sp>
      <p:pic>
        <p:nvPicPr>
          <p:cNvPr id="12" name="図 11">
            <a:extLst>
              <a:ext uri="{FF2B5EF4-FFF2-40B4-BE49-F238E27FC236}">
                <a16:creationId xmlns:a16="http://schemas.microsoft.com/office/drawing/2014/main" id="{99ADE01F-B353-487E-A605-CC5AE8E876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843163" y="1012767"/>
            <a:ext cx="2622453" cy="2528099"/>
          </a:xfrm>
          <a:prstGeom prst="rect">
            <a:avLst/>
          </a:prstGeom>
        </p:spPr>
      </p:pic>
      <p:pic>
        <p:nvPicPr>
          <p:cNvPr id="14" name="図 13" descr="ぼやけた写真&#10;&#10;自動的に生成された説明">
            <a:extLst>
              <a:ext uri="{FF2B5EF4-FFF2-40B4-BE49-F238E27FC236}">
                <a16:creationId xmlns:a16="http://schemas.microsoft.com/office/drawing/2014/main" id="{9AB73556-21F0-4CEC-8B1F-A276AE6711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836800" y="1002334"/>
            <a:ext cx="2622453" cy="2528099"/>
          </a:xfrm>
          <a:prstGeom prst="rect">
            <a:avLst/>
          </a:prstGeom>
        </p:spPr>
      </p:pic>
      <p:sp>
        <p:nvSpPr>
          <p:cNvPr id="15" name="テキスト ボックス 14">
            <a:extLst>
              <a:ext uri="{FF2B5EF4-FFF2-40B4-BE49-F238E27FC236}">
                <a16:creationId xmlns:a16="http://schemas.microsoft.com/office/drawing/2014/main" id="{E655EBA0-3B19-4D13-83CE-3B679D09D6B5}"/>
              </a:ext>
            </a:extLst>
          </p:cNvPr>
          <p:cNvSpPr txBox="1"/>
          <p:nvPr/>
        </p:nvSpPr>
        <p:spPr>
          <a:xfrm>
            <a:off x="5572863" y="3604122"/>
            <a:ext cx="6223178" cy="369332"/>
          </a:xfrm>
          <a:prstGeom prst="rect">
            <a:avLst/>
          </a:prstGeom>
          <a:noFill/>
        </p:spPr>
        <p:txBody>
          <a:bodyPr wrap="none" rtlCol="0">
            <a:spAutoFit/>
          </a:bodyPr>
          <a:lstStyle/>
          <a:p>
            <a:r>
              <a:rPr kumimoji="1" lang="ja-JP" altLang="en-US" dirty="0"/>
              <a:t>穴径</a:t>
            </a:r>
            <a:r>
              <a:rPr kumimoji="1" lang="en-US" altLang="ja-JP" dirty="0"/>
              <a:t>2mm</a:t>
            </a:r>
            <a:r>
              <a:rPr kumimoji="1" lang="ja-JP" altLang="en-US" dirty="0"/>
              <a:t>、換算当量比</a:t>
            </a:r>
            <a:r>
              <a:rPr kumimoji="1" lang="en-US" altLang="ja-JP" dirty="0"/>
              <a:t>0.151   </a:t>
            </a:r>
            <a:r>
              <a:rPr kumimoji="1" lang="ja-JP" altLang="en-US" dirty="0"/>
              <a:t>    </a:t>
            </a:r>
            <a:r>
              <a:rPr lang="ja-JP" altLang="en-US" dirty="0"/>
              <a:t>穴径</a:t>
            </a:r>
            <a:r>
              <a:rPr lang="en-US" altLang="ja-JP" dirty="0"/>
              <a:t>4mm</a:t>
            </a:r>
            <a:r>
              <a:rPr lang="ja-JP" altLang="en-US" dirty="0"/>
              <a:t>、換算当量比</a:t>
            </a:r>
            <a:r>
              <a:rPr lang="en-US" altLang="ja-JP" dirty="0"/>
              <a:t>0.148</a:t>
            </a:r>
            <a:endParaRPr kumimoji="1" lang="ja-JP" altLang="en-US" dirty="0"/>
          </a:p>
        </p:txBody>
      </p:sp>
      <p:pic>
        <p:nvPicPr>
          <p:cNvPr id="6" name="図 5" descr="グラフ, 散布図&#10;&#10;自動的に生成された説明">
            <a:extLst>
              <a:ext uri="{FF2B5EF4-FFF2-40B4-BE49-F238E27FC236}">
                <a16:creationId xmlns:a16="http://schemas.microsoft.com/office/drawing/2014/main" id="{CC0E866C-FBEF-45A4-B34B-523DECA99A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959" y="3630701"/>
            <a:ext cx="4709441" cy="2829084"/>
          </a:xfrm>
          <a:prstGeom prst="rect">
            <a:avLst/>
          </a:prstGeom>
        </p:spPr>
      </p:pic>
      <p:pic>
        <p:nvPicPr>
          <p:cNvPr id="13" name="図 12" descr="グラフ, 散布図&#10;&#10;自動的に生成された説明">
            <a:extLst>
              <a:ext uri="{FF2B5EF4-FFF2-40B4-BE49-F238E27FC236}">
                <a16:creationId xmlns:a16="http://schemas.microsoft.com/office/drawing/2014/main" id="{9353332D-5B6B-428A-A1C6-F9920B2F6D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5959" y="696928"/>
            <a:ext cx="4709441" cy="2743860"/>
          </a:xfrm>
          <a:prstGeom prst="rect">
            <a:avLst/>
          </a:prstGeom>
        </p:spPr>
      </p:pic>
    </p:spTree>
    <p:extLst>
      <p:ext uri="{BB962C8B-B14F-4D97-AF65-F5344CB8AC3E}">
        <p14:creationId xmlns:p14="http://schemas.microsoft.com/office/powerpoint/2010/main" val="3242915504"/>
      </p:ext>
    </p:extLst>
  </p:cSld>
  <p:clrMapOvr>
    <a:masterClrMapping/>
  </p:clrMapOvr>
</p:sld>
</file>

<file path=ppt/theme/theme1.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レトロスペクト">
  <a:themeElements>
    <a:clrScheme name="青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レトロスペク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卒論発表資料_奥田</Template>
  <TotalTime>1310</TotalTime>
  <Words>1197</Words>
  <Application>Microsoft Office PowerPoint</Application>
  <PresentationFormat>ワイド画面</PresentationFormat>
  <Paragraphs>152</Paragraphs>
  <Slides>15</Slides>
  <Notes>8</Notes>
  <HiddenSlides>1</HiddenSlides>
  <MMClips>0</MMClips>
  <ScaleCrop>false</ScaleCrop>
  <HeadingPairs>
    <vt:vector size="6" baseType="variant">
      <vt:variant>
        <vt:lpstr>使用されているフォント</vt:lpstr>
      </vt:variant>
      <vt:variant>
        <vt:i4>8</vt:i4>
      </vt:variant>
      <vt:variant>
        <vt:lpstr>テーマ</vt:lpstr>
      </vt:variant>
      <vt:variant>
        <vt:i4>2</vt:i4>
      </vt:variant>
      <vt:variant>
        <vt:lpstr>スライド タイトル</vt:lpstr>
      </vt:variant>
      <vt:variant>
        <vt:i4>15</vt:i4>
      </vt:variant>
    </vt:vector>
  </HeadingPairs>
  <TitlesOfParts>
    <vt:vector size="25" baseType="lpstr">
      <vt:lpstr>ＭＳ Ｐゴシック</vt:lpstr>
      <vt:lpstr>游ゴシック</vt:lpstr>
      <vt:lpstr>游ゴシック Light</vt:lpstr>
      <vt:lpstr>Arial</vt:lpstr>
      <vt:lpstr>Calibri</vt:lpstr>
      <vt:lpstr>Calibri Light</vt:lpstr>
      <vt:lpstr>Cambria Math</vt:lpstr>
      <vt:lpstr>Trebuchet MS</vt:lpstr>
      <vt:lpstr>デザインの設定</vt:lpstr>
      <vt:lpstr>レトロスペクト</vt:lpstr>
      <vt:lpstr>卒論研究紹介 </vt:lpstr>
      <vt:lpstr>研究テーマ</vt:lpstr>
      <vt:lpstr>そもそもジェットエンジンってどんな仕組み？</vt:lpstr>
      <vt:lpstr>スクラムジェットエンジン(Scramjet Engine)とは</vt:lpstr>
      <vt:lpstr>研究背景(1/2)</vt:lpstr>
      <vt:lpstr>研究背景(2/2)</vt:lpstr>
      <vt:lpstr>実験装置(風洞、燃焼器)</vt:lpstr>
      <vt:lpstr>実験装置(光学系)</vt:lpstr>
      <vt:lpstr>実験結果(窒素噴射)</vt:lpstr>
      <vt:lpstr>実験結果(エチレン噴射)</vt:lpstr>
      <vt:lpstr>当量比0.10における貫通高さの影響</vt:lpstr>
      <vt:lpstr>当量比0.15における貫通高さの影響 </vt:lpstr>
      <vt:lpstr>まとめ</vt:lpstr>
      <vt:lpstr>おまけ： 動的モード分解 (DMD, Dynamic Mode Decomposition)</vt:lpstr>
      <vt:lpstr>今後の課題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卒論研究紹介 </dc:title>
  <dc:creator>2713491221@utac.u-tokyo.ac.jp</dc:creator>
  <cp:lastModifiedBy>2713491221@utac.u-tokyo.ac.jp</cp:lastModifiedBy>
  <cp:revision>20</cp:revision>
  <dcterms:created xsi:type="dcterms:W3CDTF">2022-04-05T01:34:44Z</dcterms:created>
  <dcterms:modified xsi:type="dcterms:W3CDTF">2022-04-07T06:25:57Z</dcterms:modified>
</cp:coreProperties>
</file>